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FF9900"/>
    <a:srgbClr val="FFFFCC"/>
    <a:srgbClr val="FFFF99"/>
    <a:srgbClr val="FFFF00"/>
    <a:srgbClr val="FFFF66"/>
    <a:srgbClr val="1111FF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120" d="100"/>
          <a:sy n="120" d="100"/>
        </p:scale>
        <p:origin x="708" y="-3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34C4373-D762-4E1B-92DD-FD4E99868D18}" emma:medium="tactile" emma:mode="ink">
          <msink:context xmlns:msink="http://schemas.microsoft.com/ink/2010/main" type="writingRegion" rotatedBoundingBox="13334,740 13349,740 13349,755 13334,755"/>
        </emma:interpretation>
      </emma:emma>
    </inkml:annotationXML>
    <inkml:traceGroup>
      <inkml:annotationXML>
        <emma:emma xmlns:emma="http://www.w3.org/2003/04/emma" version="1.0">
          <emma:interpretation id="{745132ED-3C1C-4832-A251-E507E2865FF4}" emma:medium="tactile" emma:mode="ink">
            <msink:context xmlns:msink="http://schemas.microsoft.com/ink/2010/main" type="paragraph" rotatedBoundingBox="13334,740 13349,740 13349,755 13334,7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AFDFCE-27BB-4A82-808F-5CB8683A0713}" emma:medium="tactile" emma:mode="ink">
              <msink:context xmlns:msink="http://schemas.microsoft.com/ink/2010/main" type="line" rotatedBoundingBox="13334,740 13349,740 13349,755 13334,755"/>
            </emma:interpretation>
          </emma:emma>
        </inkml:annotationXML>
        <inkml:traceGroup>
          <inkml:annotationXML>
            <emma:emma xmlns:emma="http://www.w3.org/2003/04/emma" version="1.0">
              <emma:interpretation id="{4E3237A6-AFEA-436B-9037-22E7D97F2A00}" emma:medium="tactile" emma:mode="ink">
                <msink:context xmlns:msink="http://schemas.microsoft.com/ink/2010/main" type="inkWord" rotatedBoundingBox="13334,740 13349,740 13349,755 13334,755"/>
              </emma:interpretation>
              <emma:one-of disjunction-type="recognition" id="oneOf0">
                <emma:interpretation id="interp0" emma:lang="" emma:confidence="0">
                  <emma:literal>!</emma:literal>
                </emma:interpretation>
                <emma:interpretation id="interp1" emma:lang="" emma:confidence="0">
                  <emma:literal>も</emma:literal>
                </emma:interpretation>
                <emma:interpretation id="interp2" emma:lang="" emma:confidence="0">
                  <emma:literal>モ</emma:literal>
                </emma:interpretation>
                <emma:interpretation id="interp3" emma:lang="" emma:confidence="0">
                  <emma:literal>I</emma:literal>
                </emma:interpretation>
                <emma:interpretation id="interp4" emma:lang="" emma:confidence="0">
                  <emma:literal>.</emma:literal>
                </emma:interpretation>
              </emma:one-of>
            </emma:emma>
          </inkml:annotationXML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3BBBE896-401F-4CBE-BDE1-E4334467960E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8C7074DA-A3D3-4961-A1F8-2EF21D161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62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4DA-A3D3-4961-A1F8-2EF21D161E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945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4DA-A3D3-4961-A1F8-2EF21D161E6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5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0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38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03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65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8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06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25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89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3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4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14E9-5EA0-411A-B18C-4D8C0194590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433E5-78AD-4DA6-A7C1-19C2297D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5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73478" y="1697336"/>
            <a:ext cx="2974522" cy="842333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50800"/>
          </a:effectLst>
        </p:spPr>
        <p:txBody>
          <a:bodyPr wrap="square">
            <a:spAutoFit/>
          </a:bodyPr>
          <a:lstStyle/>
          <a:p>
            <a:endParaRPr lang="ja-JP" altLang="en-US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" y="388268"/>
            <a:ext cx="6831372" cy="417785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インク 19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20" name="インク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正方形/長方形 33"/>
          <p:cNvSpPr/>
          <p:nvPr/>
        </p:nvSpPr>
        <p:spPr>
          <a:xfrm>
            <a:off x="10188" y="8438967"/>
            <a:ext cx="3694638" cy="738664"/>
          </a:xfrm>
          <a:prstGeom prst="rect">
            <a:avLst/>
          </a:prstGeom>
          <a:ln w="12700">
            <a:solidFill>
              <a:srgbClr val="FF33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　員： ４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場：川崎市産業振興会館 ９階 第３研修室</a:t>
            </a:r>
            <a:endParaRPr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参加費：無料</a:t>
            </a:r>
            <a:endParaRPr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0528" y="7910674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2019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年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9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月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25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日（水）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18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00-20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：</a:t>
            </a:r>
            <a:r>
              <a:rPr lang="en-US" altLang="ja-JP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00</a:t>
            </a:r>
            <a:endParaRPr lang="ja-JP" altLang="en-US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259764" y="9556951"/>
            <a:ext cx="3127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お申込み方法は</a:t>
            </a:r>
            <a:r>
              <a:rPr kumimoji="1" lang="ja-JP" altLang="en-US" sz="1600" b="1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裏面をご覧</a:t>
            </a:r>
            <a:r>
              <a:rPr kumimoji="1" lang="ja-JP" altLang="en-US" sz="1600" b="1" dirty="0" smtClean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endParaRPr kumimoji="1" lang="ja-JP" altLang="en-US" sz="1600" b="1" dirty="0">
              <a:solidFill>
                <a:srgbClr val="FF33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右矢印 70"/>
          <p:cNvSpPr/>
          <p:nvPr/>
        </p:nvSpPr>
        <p:spPr>
          <a:xfrm>
            <a:off x="6416535" y="9599065"/>
            <a:ext cx="360000" cy="252000"/>
          </a:xfrm>
          <a:prstGeom prst="rightArrow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36621" y="670299"/>
            <a:ext cx="5682104" cy="801478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50800"/>
          </a:effectLst>
        </p:spPr>
        <p:txBody>
          <a:bodyPr wrap="square">
            <a:spAutoFit/>
          </a:bodyPr>
          <a:lstStyle/>
          <a:p>
            <a:endParaRPr lang="ja-JP" altLang="en-US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000" y="15051"/>
            <a:ext cx="6831372" cy="358792"/>
          </a:xfrm>
          <a:prstGeom prst="rect">
            <a:avLst/>
          </a:prstGeom>
          <a:solidFill>
            <a:srgbClr val="FF3300"/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>
                <a:solidFill>
                  <a:schemeClr val="bg1"/>
                </a:solidFill>
              </a:rPr>
              <a:t> 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2200" dirty="0" smtClean="0">
                <a:solidFill>
                  <a:schemeClr val="bg1"/>
                </a:solidFill>
              </a:rPr>
              <a:t>創業フォーラム</a:t>
            </a:r>
            <a:endParaRPr kumimoji="1" lang="ja-JP" altLang="en-US" sz="2200" dirty="0">
              <a:solidFill>
                <a:schemeClr val="bg1"/>
              </a:solidFill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5762625" y="94421"/>
            <a:ext cx="1042910" cy="1000067"/>
          </a:xfrm>
          <a:prstGeom prst="ellipse">
            <a:avLst/>
          </a:prstGeom>
          <a:solidFill>
            <a:schemeClr val="accent4">
              <a:lumMod val="40000"/>
              <a:lumOff val="60000"/>
              <a:alpha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en-US" altLang="ja-JP" sz="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テキスト ボックス 36"/>
          <p:cNvSpPr txBox="1"/>
          <p:nvPr/>
        </p:nvSpPr>
        <p:spPr>
          <a:xfrm>
            <a:off x="5762625" y="367328"/>
            <a:ext cx="1086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参加費</a:t>
            </a:r>
            <a:endParaRPr lang="en-US" altLang="ja-JP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ja-JP" altLang="en-US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123217" y="6260813"/>
            <a:ext cx="163095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33333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浦川 拓也氏</a:t>
            </a:r>
            <a:endParaRPr lang="en-US" altLang="ja-JP" sz="1400" dirty="0" smtClean="0">
              <a:solidFill>
                <a:srgbClr val="33333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r"/>
            <a:endParaRPr lang="en-US" altLang="ja-JP" sz="600" dirty="0" smtClean="0">
              <a:solidFill>
                <a:srgbClr val="33333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r"/>
            <a:endParaRPr lang="en-US" altLang="ja-JP" sz="200" dirty="0" smtClean="0">
              <a:solidFill>
                <a:srgbClr val="33333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r"/>
            <a:r>
              <a:rPr lang="ja-JP" altLang="en-US" sz="1000" dirty="0" smtClean="0">
                <a:solidFill>
                  <a:srgbClr val="33333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小さな会社研究所</a:t>
            </a:r>
            <a:endParaRPr lang="en-US" altLang="ja-JP" sz="1000" dirty="0">
              <a:solidFill>
                <a:srgbClr val="333333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r"/>
            <a:r>
              <a:rPr lang="ja-JP" altLang="en-US" sz="1000" dirty="0" smtClean="0">
                <a:solidFill>
                  <a:srgbClr val="333333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代表　</a:t>
            </a:r>
            <a:endParaRPr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4040535" y="7390809"/>
            <a:ext cx="2736000" cy="0"/>
          </a:xfrm>
          <a:prstGeom prst="line">
            <a:avLst/>
          </a:prstGeom>
          <a:ln w="952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3920695" y="4983891"/>
            <a:ext cx="2795909" cy="252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講師プロフィール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13998" y="7716625"/>
            <a:ext cx="292867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1968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　北海道釧路市生まれ、宮城県石巻市出身。旅行会社勤務後、東北の震災復興支援に関わる。その後、中小企業支援を行うビジネスコンサルタント会社に勤務、支援企業のＰＲや広報支援を主に担当。</a:t>
            </a:r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2014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年より神奈川県よろず支援拠点にコーディネーターとして参画。</a:t>
            </a:r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2018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年に「小さな会社研究所」を立ち上げる。</a:t>
            </a:r>
            <a:endParaRPr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9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中小企業・小規模事業者に特化したＰＲ・広報戦略・ブランディング支援を得意とする。</a:t>
            </a:r>
            <a:endParaRPr lang="en-US" altLang="ja-JP" sz="9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81433" y="4632299"/>
            <a:ext cx="3467643" cy="327837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64000" y="2512916"/>
            <a:ext cx="5433677" cy="461665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ファンに愛される事業の創り方～</a:t>
            </a: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08" y="5543665"/>
            <a:ext cx="1670489" cy="1670489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50361" y="1383331"/>
            <a:ext cx="2992232" cy="915863"/>
          </a:xfrm>
          <a:prstGeom prst="rect">
            <a:avLst/>
          </a:prstGeom>
          <a:solidFill>
            <a:schemeClr val="bg1">
              <a:alpha val="45000"/>
            </a:schemeClr>
          </a:solidFill>
          <a:effectLst>
            <a:softEdge rad="50800"/>
          </a:effectLst>
        </p:spPr>
        <p:txBody>
          <a:bodyPr wrap="square">
            <a:spAutoFit/>
          </a:bodyPr>
          <a:lstStyle/>
          <a:p>
            <a:endParaRPr lang="ja-JP" altLang="en-US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-16015" y="680919"/>
            <a:ext cx="658826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成功する創業への</a:t>
            </a:r>
            <a:endParaRPr lang="en-US" altLang="ja-JP" sz="5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/>
            <a:r>
              <a:rPr lang="ja-JP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ステップ</a:t>
            </a:r>
            <a:endParaRPr lang="ja-JP" alt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0999" y="4828171"/>
            <a:ext cx="3171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事業を始めるにあたって重要なこととは？</a:t>
            </a:r>
            <a:endParaRPr kumimoji="1" lang="ja-JP" altLang="en-US" sz="1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83221" y="5858929"/>
            <a:ext cx="2773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</a:rPr>
              <a:t>人はなぜ応援したくなるのか？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76926" y="5101363"/>
            <a:ext cx="3171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やりたいこと、出来ることだけで事業を始めて大丈夫ですか？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76926" y="5538116"/>
            <a:ext cx="3171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ホームページやチラシでお客様は集まる？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76925" y="6462607"/>
            <a:ext cx="31718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そんな疑問にお答えすべく、川崎で三代続く和菓子店</a:t>
            </a:r>
            <a:r>
              <a:rPr kumimoji="1" lang="ja-JP" altLang="en-US" sz="1200" b="1" dirty="0" smtClean="0"/>
              <a:t>「菓心　桔梗屋」</a:t>
            </a:r>
            <a:r>
              <a:rPr kumimoji="1" lang="ja-JP" altLang="en-US" sz="1200" dirty="0" smtClean="0"/>
              <a:t>を例に、愛される事業とは何かを学びます。</a:t>
            </a:r>
            <a:endParaRPr kumimoji="1" lang="en-US" altLang="ja-JP" sz="1200" dirty="0" smtClean="0"/>
          </a:p>
          <a:p>
            <a:endParaRPr kumimoji="1" lang="ja-JP" altLang="en-US" sz="14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6925" y="7048459"/>
            <a:ext cx="3225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これから創業を考えている方、会社を変えるヒントが欲しい方、新たな経営者への引き継ぎを考えている方など、是非ご参加ください。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76925" y="6136780"/>
            <a:ext cx="27739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</a:rPr>
              <a:t>応援したくなる事業とは何か？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9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4EB747D1-8F6F-4E26-81C4-DFD6B059B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34" y="3999810"/>
            <a:ext cx="5821554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申込方法</a:t>
            </a: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Ｅ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-mail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または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でお申込ください。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lvl="0" defTabSz="914400"/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必要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事項をご記入の上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ＦＡＸ</a:t>
            </a:r>
            <a:r>
              <a:rPr lang="ja-JP" altLang="en-US" sz="1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（０４４－５４８－４１４６</a:t>
            </a:r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4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lvl="0" defTabSz="914400"/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もしく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は、同内容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を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Ｅ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-mail</a:t>
            </a: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jinzai@kawasaki-net.ne.jp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に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お送り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ください。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受講票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は発行いたしません。当日、会場へ直接お越しください。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定員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超過によりご参加いただけない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場合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のみ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ご連絡</a:t>
            </a:r>
            <a:r>
              <a:rPr kumimoji="0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いたします</a:t>
            </a:r>
            <a:r>
              <a:rPr kumimoji="0" lang="ja-JP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32EDD704-B232-42D9-B60E-7C550B66B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527208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8A784BB8-F84D-4C17-A697-DF4048FFE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7475538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="" xmlns:a16="http://schemas.microsoft.com/office/drawing/2014/main" id="{402226AE-00B0-4FAA-ABDE-CE6278D25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787433"/>
              </p:ext>
            </p:extLst>
          </p:nvPr>
        </p:nvGraphicFramePr>
        <p:xfrm>
          <a:off x="483996" y="1151538"/>
          <a:ext cx="5621226" cy="2708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52889">
                  <a:extLst>
                    <a:ext uri="{9D8B030D-6E8A-4147-A177-3AD203B41FA5}">
                      <a16:colId xmlns="" xmlns:a16="http://schemas.microsoft.com/office/drawing/2014/main" val="3207036739"/>
                    </a:ext>
                  </a:extLst>
                </a:gridCol>
                <a:gridCol w="1116593">
                  <a:extLst>
                    <a:ext uri="{9D8B030D-6E8A-4147-A177-3AD203B41FA5}">
                      <a16:colId xmlns="" xmlns:a16="http://schemas.microsoft.com/office/drawing/2014/main" val="35580315"/>
                    </a:ext>
                  </a:extLst>
                </a:gridCol>
                <a:gridCol w="3251744">
                  <a:extLst>
                    <a:ext uri="{9D8B030D-6E8A-4147-A177-3AD203B41FA5}">
                      <a16:colId xmlns="" xmlns:a16="http://schemas.microsoft.com/office/drawing/2014/main" val="1664161552"/>
                    </a:ext>
                  </a:extLst>
                </a:gridCol>
              </a:tblGrid>
              <a:tr h="544268">
                <a:tc>
                  <a:txBody>
                    <a:bodyPr/>
                    <a:lstStyle/>
                    <a:p>
                      <a:pPr marL="0" marR="14732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kern="0" baseline="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住所</a:t>
                      </a:r>
                      <a:endParaRPr lang="en-US" altLang="ja-JP" sz="2000" kern="0" baseline="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14732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" kern="0" baseline="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14732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900" kern="0" baseline="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R="147320" algn="ctr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R="147320" algn="ctr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988739099"/>
                  </a:ext>
                </a:extLst>
              </a:tr>
              <a:tr h="583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0" baseline="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2000" kern="0" baseline="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r>
                        <a:rPr lang="en-US" altLang="ja-JP" sz="105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 </a:t>
                      </a:r>
                      <a:endParaRPr lang="ja-JP" altLang="ja-JP" sz="105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885653765"/>
                  </a:ext>
                </a:extLst>
              </a:tr>
              <a:tr h="522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業種</a:t>
                      </a:r>
                      <a:endParaRPr lang="en-US" altLang="ja-JP" sz="1800" kern="100" dirty="0" smtClean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（なるべく具体的に）</a:t>
                      </a:r>
                      <a:endParaRPr lang="ja-JP" sz="80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0170" marR="90170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/>
                </a:tc>
                <a:extLst>
                  <a:ext uri="{0D108BD9-81ED-4DB2-BD59-A6C34878D82A}">
                    <a16:rowId xmlns="" xmlns:a16="http://schemas.microsoft.com/office/drawing/2014/main" val="3704503495"/>
                  </a:ext>
                </a:extLst>
              </a:tr>
              <a:tr h="5317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0" baseline="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連絡先</a:t>
                      </a:r>
                      <a:endParaRPr lang="ja-JP" sz="2000" kern="0" baseline="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電　　話</a:t>
                      </a:r>
                      <a:endParaRPr lang="ja-JP" sz="140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214592020"/>
                  </a:ext>
                </a:extLst>
              </a:tr>
              <a:tr h="5268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Ｅ</a:t>
                      </a:r>
                      <a:r>
                        <a:rPr lang="en-US" sz="1400" kern="100" dirty="0"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-mail</a:t>
                      </a:r>
                      <a:endParaRPr lang="ja-JP" sz="1400" kern="100" dirty="0"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137238537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A2AA7E79-1A07-4C0F-8FC4-BCBA6B020E9B}"/>
              </a:ext>
            </a:extLst>
          </p:cNvPr>
          <p:cNvSpPr/>
          <p:nvPr/>
        </p:nvSpPr>
        <p:spPr>
          <a:xfrm>
            <a:off x="980249" y="269113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5570" algn="ctr">
              <a:spcAft>
                <a:spcPts val="0"/>
              </a:spcAft>
            </a:pPr>
            <a:r>
              <a:rPr lang="ja-JP" altLang="en-US" sz="28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創業フォーラム </a:t>
            </a:r>
            <a:r>
              <a:rPr lang="en-US" altLang="ja-JP" sz="28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ja-JP" sz="2800" kern="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参加</a:t>
            </a:r>
            <a:r>
              <a:rPr lang="ja-JP" altLang="ja-JP" sz="2800" kern="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申込書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-19351" y="9614644"/>
            <a:ext cx="6876000" cy="288000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主催</a:t>
            </a:r>
            <a:r>
              <a:rPr kumimoji="1" lang="en-US" altLang="ja-JP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公益財団法人川崎市産業振興財団 </a:t>
            </a:r>
            <a:r>
              <a:rPr kumimoji="1"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endParaRPr kumimoji="1" lang="ja-JP" altLang="en-US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188" y="5636056"/>
            <a:ext cx="5526918" cy="2918398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="" xmlns:a16="http://schemas.microsoft.com/office/drawing/2014/main" id="{45769704-E032-436A-B81C-5484828CA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996" y="8299196"/>
            <a:ext cx="5821554" cy="11602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お申込・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お問合せ</a:t>
            </a: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】</a:t>
            </a:r>
            <a:endParaRPr kumimoji="0" lang="en-US" altLang="ja-JP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公益</a:t>
            </a:r>
            <a:r>
              <a:rPr kumimoji="0" lang="ja-JP" altLang="ja-JP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財団法人川崎市産業振興</a:t>
            </a:r>
            <a:r>
              <a:rPr kumimoji="0" lang="ja-JP" altLang="ja-JP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財団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川崎市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幸区堀川町６６番地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２</a:t>
            </a: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0</a:t>
            </a: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川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崎市</a:t>
            </a:r>
            <a:r>
              <a:rPr kumimoji="0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産業振興会館</a:t>
            </a:r>
            <a:r>
              <a:rPr kumimoji="0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６階</a:t>
            </a:r>
            <a:endParaRPr kumimoji="0" lang="ja-JP" altLang="ja-JP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電　話：</a:t>
            </a:r>
            <a:r>
              <a:rPr kumimoji="0" lang="en-US" altLang="ja-JP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044</a:t>
            </a:r>
            <a:r>
              <a:rPr kumimoji="0" lang="ja-JP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548-4141</a:t>
            </a:r>
            <a:r>
              <a:rPr kumimoji="0" lang="ja-JP" alt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ＦＡＸ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044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－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548-4146</a:t>
            </a:r>
            <a:endParaRPr kumimoji="0" lang="en-US" altLang="ja-JP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担当者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2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井出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693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3824</TotalTime>
  <Words>192</Words>
  <Application>Microsoft Office PowerPoint</Application>
  <PresentationFormat>A4 210 x 297 mm</PresentationFormat>
  <Paragraphs>52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HGPｺﾞｼｯｸE</vt:lpstr>
      <vt:lpstr>HGPｺﾞｼｯｸM</vt:lpstr>
      <vt:lpstr>HGP明朝B</vt:lpstr>
      <vt:lpstr>HGSｺﾞｼｯｸM</vt:lpstr>
      <vt:lpstr>HG丸ｺﾞｼｯｸM-PRO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Morisaki</cp:lastModifiedBy>
  <cp:revision>133</cp:revision>
  <cp:lastPrinted>2019-08-08T02:55:53Z</cp:lastPrinted>
  <dcterms:created xsi:type="dcterms:W3CDTF">2017-06-05T12:05:33Z</dcterms:created>
  <dcterms:modified xsi:type="dcterms:W3CDTF">2019-08-13T04:44:29Z</dcterms:modified>
</cp:coreProperties>
</file>