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B7E788-7F40-423D-A803-5A907A7D7F37}" v="4" dt="2019-11-23T11:04:22.628"/>
    <p1510:client id="{A367B445-0545-4306-8FC4-FBB159C9085B}" v="1143" dt="2019-11-23T10:42:03.6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幸敏 丹野" userId="a0c05df44b446a40" providerId="LiveId" clId="{57B7E788-7F40-423D-A803-5A907A7D7F37}"/>
    <pc:docChg chg="modSld">
      <pc:chgData name="幸敏 丹野" userId="a0c05df44b446a40" providerId="LiveId" clId="{57B7E788-7F40-423D-A803-5A907A7D7F37}" dt="2019-11-23T11:04:22.623" v="7"/>
      <pc:docMkLst>
        <pc:docMk/>
      </pc:docMkLst>
      <pc:sldChg chg="modSp">
        <pc:chgData name="幸敏 丹野" userId="a0c05df44b446a40" providerId="LiveId" clId="{57B7E788-7F40-423D-A803-5A907A7D7F37}" dt="2019-11-23T11:04:22.623" v="7"/>
        <pc:sldMkLst>
          <pc:docMk/>
          <pc:sldMk cId="1261260416" sldId="256"/>
        </pc:sldMkLst>
        <pc:spChg chg="mod">
          <ac:chgData name="幸敏 丹野" userId="a0c05df44b446a40" providerId="LiveId" clId="{57B7E788-7F40-423D-A803-5A907A7D7F37}" dt="2019-11-23T11:04:22.623" v="7"/>
          <ac:spMkLst>
            <pc:docMk/>
            <pc:sldMk cId="1261260416" sldId="256"/>
            <ac:spMk id="20" creationId="{93518DD5-5042-436A-A7B4-A4BE01D596E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59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76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4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96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58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05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5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62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12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2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2227F-AB31-4528-93E8-3F32744268E6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1C4A1-7340-49FE-80A9-ECF1F3C4F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31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E83F8DB-8ACF-476D-9F62-5A8133C9A4AB}"/>
              </a:ext>
            </a:extLst>
          </p:cNvPr>
          <p:cNvSpPr/>
          <p:nvPr/>
        </p:nvSpPr>
        <p:spPr>
          <a:xfrm>
            <a:off x="5010150" y="2581275"/>
            <a:ext cx="1609725" cy="6581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A4DB2F-6409-44D1-B2B9-B1F93568D0F8}"/>
              </a:ext>
            </a:extLst>
          </p:cNvPr>
          <p:cNvSpPr txBox="1"/>
          <p:nvPr/>
        </p:nvSpPr>
        <p:spPr>
          <a:xfrm>
            <a:off x="395155" y="210800"/>
            <a:ext cx="60676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600" dirty="0">
                <a:solidFill>
                  <a:srgbClr val="0000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■公益財団法人川崎市産業振興財団主催 経営</a:t>
            </a:r>
            <a:r>
              <a:rPr lang="ja-JP" altLang="en-US" sz="1600" dirty="0">
                <a:solidFill>
                  <a:srgbClr val="0000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課題解決</a:t>
            </a:r>
            <a:r>
              <a:rPr lang="ja-JP" altLang="ja-JP" sz="1600" dirty="0">
                <a:solidFill>
                  <a:srgbClr val="0000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セミナー■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51AECA7A-3FDB-4056-A577-0C1616A6914B}"/>
              </a:ext>
            </a:extLst>
          </p:cNvPr>
          <p:cNvSpPr/>
          <p:nvPr/>
        </p:nvSpPr>
        <p:spPr>
          <a:xfrm>
            <a:off x="361950" y="724217"/>
            <a:ext cx="6143625" cy="1409065"/>
          </a:xfrm>
          <a:prstGeom prst="roundRect">
            <a:avLst/>
          </a:prstGeom>
          <a:solidFill>
            <a:srgbClr val="0000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E908C197-D0FF-46D8-8E96-2B0B77646DAE}"/>
              </a:ext>
            </a:extLst>
          </p:cNvPr>
          <p:cNvSpPr/>
          <p:nvPr/>
        </p:nvSpPr>
        <p:spPr>
          <a:xfrm>
            <a:off x="485775" y="828992"/>
            <a:ext cx="5886450" cy="1170940"/>
          </a:xfrm>
          <a:prstGeom prst="roundRect">
            <a:avLst>
              <a:gd name="adj" fmla="val 13248"/>
            </a:avLst>
          </a:prstGeo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" name="テキスト ボックス 12">
            <a:extLst>
              <a:ext uri="{FF2B5EF4-FFF2-40B4-BE49-F238E27FC236}">
                <a16:creationId xmlns:a16="http://schemas.microsoft.com/office/drawing/2014/main" id="{503649EA-E45D-4263-BDD4-A276D67B50A2}"/>
              </a:ext>
            </a:extLst>
          </p:cNvPr>
          <p:cNvSpPr txBox="1"/>
          <p:nvPr/>
        </p:nvSpPr>
        <p:spPr>
          <a:xfrm>
            <a:off x="600075" y="890587"/>
            <a:ext cx="2438400" cy="3333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600" kern="100" dirty="0">
                <a:solidFill>
                  <a:srgbClr val="800080"/>
                </a:solidFill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手近に始める経営力向上</a:t>
            </a:r>
            <a:endParaRPr lang="ja-JP" sz="1100" kern="100" dirty="0">
              <a:solidFill>
                <a:srgbClr val="80008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13">
            <a:extLst>
              <a:ext uri="{FF2B5EF4-FFF2-40B4-BE49-F238E27FC236}">
                <a16:creationId xmlns:a16="http://schemas.microsoft.com/office/drawing/2014/main" id="{E987EA27-589B-465E-91C5-C8FF59B48473}"/>
              </a:ext>
            </a:extLst>
          </p:cNvPr>
          <p:cNvSpPr txBox="1"/>
          <p:nvPr/>
        </p:nvSpPr>
        <p:spPr>
          <a:xfrm>
            <a:off x="485775" y="1219041"/>
            <a:ext cx="5886449" cy="75184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27000" algn="ctr">
              <a:spcAft>
                <a:spcPts val="0"/>
              </a:spcAft>
            </a:pPr>
            <a:r>
              <a:rPr lang="ja-JP" altLang="en-US" sz="2000" kern="100" dirty="0">
                <a:solidFill>
                  <a:srgbClr val="800080"/>
                </a:solidFill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中小製造業の価格交渉力強化</a:t>
            </a:r>
            <a:endParaRPr lang="ja-JP" sz="1050" kern="100" dirty="0">
              <a:solidFill>
                <a:srgbClr val="80008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27000" algn="ctr">
              <a:spcAft>
                <a:spcPts val="0"/>
              </a:spcAft>
            </a:pPr>
            <a:r>
              <a:rPr lang="ja-JP" sz="2000" kern="100" dirty="0">
                <a:solidFill>
                  <a:srgbClr val="800080"/>
                </a:solidFill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～</a:t>
            </a:r>
            <a:r>
              <a:rPr lang="ja-JP" altLang="en-US" sz="2000" kern="100" dirty="0">
                <a:solidFill>
                  <a:srgbClr val="800080"/>
                </a:solidFill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元外資バイヤーが教える</a:t>
            </a:r>
            <a:r>
              <a:rPr lang="ja-JP" altLang="en-US" sz="2000" kern="100" dirty="0">
                <a:solidFill>
                  <a:srgbClr val="800080"/>
                </a:solidFill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ポイントとノウハウ</a:t>
            </a:r>
            <a:r>
              <a:rPr lang="ja-JP" sz="2000" kern="100" dirty="0">
                <a:solidFill>
                  <a:srgbClr val="800080"/>
                </a:solidFill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～</a:t>
            </a:r>
            <a:endParaRPr lang="ja-JP" sz="1050" kern="100" dirty="0">
              <a:solidFill>
                <a:srgbClr val="80008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F232F0A-9E16-43F4-8583-1089942DD1AF}"/>
              </a:ext>
            </a:extLst>
          </p:cNvPr>
          <p:cNvSpPr/>
          <p:nvPr/>
        </p:nvSpPr>
        <p:spPr>
          <a:xfrm>
            <a:off x="5105400" y="2681396"/>
            <a:ext cx="1400175" cy="1420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講師写真</a:t>
            </a:r>
          </a:p>
          <a:p>
            <a:pPr algn="ctr"/>
            <a:endParaRPr kumimoji="1" lang="en-US" altLang="ja-JP" sz="1400" dirty="0"/>
          </a:p>
          <a:p>
            <a:pPr algn="ctr"/>
            <a:endParaRPr kumimoji="1" lang="en-US" altLang="ja-JP" sz="1400" dirty="0"/>
          </a:p>
          <a:p>
            <a:pPr algn="ctr"/>
            <a:endParaRPr kumimoji="1" lang="en-US" altLang="ja-JP" sz="1400" dirty="0"/>
          </a:p>
          <a:p>
            <a:pPr algn="ctr"/>
            <a:endParaRPr kumimoji="1" lang="en-US" altLang="ja-JP" sz="1400" dirty="0"/>
          </a:p>
          <a:p>
            <a:pPr algn="ctr"/>
            <a:endParaRPr kumimoji="1" lang="ja-JP" altLang="en-US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733D1B-15C5-4261-BC7E-4547223B82C3}"/>
              </a:ext>
            </a:extLst>
          </p:cNvPr>
          <p:cNvSpPr txBox="1"/>
          <p:nvPr/>
        </p:nvSpPr>
        <p:spPr>
          <a:xfrm>
            <a:off x="138496" y="2238057"/>
            <a:ext cx="567014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+mn-ea"/>
              </a:rPr>
              <a:t>【</a:t>
            </a:r>
            <a:r>
              <a:rPr kumimoji="1" lang="ja-JP" altLang="en-US" sz="1600" dirty="0">
                <a:latin typeface="+mn-ea"/>
              </a:rPr>
              <a:t>日　　時</a:t>
            </a:r>
            <a:r>
              <a:rPr kumimoji="1" lang="en-US" altLang="ja-JP" sz="1600" dirty="0">
                <a:latin typeface="+mn-ea"/>
              </a:rPr>
              <a:t>】</a:t>
            </a:r>
            <a:r>
              <a:rPr kumimoji="1" lang="ja-JP" altLang="en-US" sz="1600" dirty="0">
                <a:latin typeface="+mn-ea"/>
              </a:rPr>
              <a:t>令和２年１月２２日（水）</a:t>
            </a:r>
            <a:r>
              <a:rPr kumimoji="1" lang="en-US" altLang="ja-JP" sz="1600" dirty="0">
                <a:latin typeface="+mn-ea"/>
              </a:rPr>
              <a:t>18 : 30 </a:t>
            </a:r>
            <a:r>
              <a:rPr kumimoji="1" lang="ja-JP" altLang="en-US" sz="1600" dirty="0">
                <a:latin typeface="+mn-ea"/>
              </a:rPr>
              <a:t>～ </a:t>
            </a:r>
            <a:r>
              <a:rPr kumimoji="1" lang="en-US" altLang="ja-JP" sz="1600" dirty="0">
                <a:latin typeface="+mn-ea"/>
              </a:rPr>
              <a:t>20 : 30</a:t>
            </a:r>
          </a:p>
          <a:p>
            <a:r>
              <a:rPr kumimoji="1" lang="en-US" altLang="ja-JP" sz="1600" dirty="0">
                <a:latin typeface="+mn-ea"/>
              </a:rPr>
              <a:t>【</a:t>
            </a:r>
            <a:r>
              <a:rPr kumimoji="1" lang="ja-JP" altLang="en-US" sz="1600" dirty="0">
                <a:latin typeface="+mn-ea"/>
              </a:rPr>
              <a:t>会　　場</a:t>
            </a:r>
            <a:r>
              <a:rPr kumimoji="1" lang="en-US" altLang="ja-JP" sz="1600" dirty="0">
                <a:latin typeface="+mn-ea"/>
              </a:rPr>
              <a:t>】</a:t>
            </a:r>
            <a:r>
              <a:rPr kumimoji="1" lang="ja-JP" altLang="en-US" sz="1600" dirty="0">
                <a:latin typeface="+mn-ea"/>
              </a:rPr>
              <a:t>川崎市産業振興会館</a:t>
            </a:r>
            <a:r>
              <a:rPr kumimoji="1" lang="en-US" altLang="ja-JP" sz="1600" dirty="0">
                <a:latin typeface="+mn-ea"/>
              </a:rPr>
              <a:t>9</a:t>
            </a:r>
            <a:r>
              <a:rPr kumimoji="1" lang="ja-JP" altLang="en-US" sz="1600" dirty="0">
                <a:latin typeface="+mn-ea"/>
              </a:rPr>
              <a:t>階 第</a:t>
            </a:r>
            <a:r>
              <a:rPr kumimoji="1" lang="en-US" altLang="ja-JP" sz="1600" dirty="0">
                <a:latin typeface="+mn-ea"/>
              </a:rPr>
              <a:t>3</a:t>
            </a:r>
            <a:r>
              <a:rPr kumimoji="1" lang="ja-JP" altLang="en-US" sz="1600" dirty="0">
                <a:latin typeface="+mn-ea"/>
              </a:rPr>
              <a:t>研修室</a:t>
            </a:r>
          </a:p>
          <a:p>
            <a:r>
              <a:rPr kumimoji="1" lang="en-US" altLang="ja-JP" sz="1600" dirty="0">
                <a:latin typeface="+mn-ea"/>
              </a:rPr>
              <a:t>【</a:t>
            </a:r>
            <a:r>
              <a:rPr kumimoji="1" lang="ja-JP" altLang="en-US" sz="1600" dirty="0">
                <a:latin typeface="+mn-ea"/>
              </a:rPr>
              <a:t>講　　師</a:t>
            </a:r>
            <a:r>
              <a:rPr kumimoji="1" lang="en-US" altLang="ja-JP" sz="1600" dirty="0">
                <a:latin typeface="+mn-ea"/>
              </a:rPr>
              <a:t>】</a:t>
            </a:r>
            <a:r>
              <a:rPr kumimoji="1" lang="ja-JP" altLang="en-US" sz="1600" dirty="0">
                <a:latin typeface="+mn-ea"/>
              </a:rPr>
              <a:t>中小企業診断士　　丹野　幸敏 氏</a:t>
            </a:r>
          </a:p>
          <a:p>
            <a:r>
              <a:rPr kumimoji="1" lang="en-US" altLang="ja-JP" sz="1600" dirty="0">
                <a:latin typeface="+mn-ea"/>
              </a:rPr>
              <a:t>【</a:t>
            </a:r>
            <a:r>
              <a:rPr kumimoji="1" lang="ja-JP" altLang="en-US" sz="1600" dirty="0">
                <a:latin typeface="+mn-ea"/>
              </a:rPr>
              <a:t>受  講  料</a:t>
            </a:r>
            <a:r>
              <a:rPr kumimoji="1" lang="en-US" altLang="ja-JP" sz="1600" dirty="0">
                <a:latin typeface="+mn-ea"/>
              </a:rPr>
              <a:t>】1,000</a:t>
            </a:r>
            <a:r>
              <a:rPr kumimoji="1" lang="ja-JP" altLang="en-US" sz="1600" dirty="0">
                <a:latin typeface="+mn-ea"/>
              </a:rPr>
              <a:t>円</a:t>
            </a:r>
          </a:p>
          <a:p>
            <a:r>
              <a:rPr kumimoji="1" lang="en-US" altLang="ja-JP" sz="1600" dirty="0">
                <a:latin typeface="+mn-ea"/>
              </a:rPr>
              <a:t>【</a:t>
            </a:r>
            <a:r>
              <a:rPr kumimoji="1" lang="ja-JP" altLang="en-US" sz="1600" dirty="0">
                <a:latin typeface="+mn-ea"/>
              </a:rPr>
              <a:t>定　　員</a:t>
            </a:r>
            <a:r>
              <a:rPr kumimoji="1" lang="en-US" altLang="ja-JP" sz="1600" dirty="0">
                <a:latin typeface="+mn-ea"/>
              </a:rPr>
              <a:t>】30</a:t>
            </a:r>
            <a:r>
              <a:rPr kumimoji="1" lang="ja-JP" altLang="en-US" sz="1600" dirty="0">
                <a:latin typeface="+mn-ea"/>
              </a:rPr>
              <a:t>名（申込順）</a:t>
            </a:r>
          </a:p>
          <a:p>
            <a:r>
              <a:rPr kumimoji="1" lang="en-US" altLang="ja-JP" sz="1600" dirty="0">
                <a:latin typeface="+mn-ea"/>
              </a:rPr>
              <a:t>【</a:t>
            </a:r>
            <a:r>
              <a:rPr kumimoji="1" lang="ja-JP" altLang="en-US" sz="1600" dirty="0">
                <a:latin typeface="+mn-ea"/>
              </a:rPr>
              <a:t>申込方法</a:t>
            </a:r>
            <a:r>
              <a:rPr kumimoji="1" lang="en-US" altLang="ja-JP" sz="1600" dirty="0">
                <a:latin typeface="+mn-ea"/>
              </a:rPr>
              <a:t>】</a:t>
            </a:r>
            <a:r>
              <a:rPr kumimoji="1" lang="ja-JP" altLang="en-US" sz="1600" dirty="0">
                <a:latin typeface="+mn-ea"/>
              </a:rPr>
              <a:t>ＦＡＸまたはＥ－ｍａｉｌ（裏面参照）</a:t>
            </a:r>
          </a:p>
          <a:p>
            <a:r>
              <a:rPr kumimoji="1" lang="en-US" altLang="ja-JP" sz="1600" dirty="0">
                <a:latin typeface="+mn-ea"/>
              </a:rPr>
              <a:t>【</a:t>
            </a:r>
            <a:r>
              <a:rPr kumimoji="1" lang="ja-JP" altLang="en-US" sz="1600" dirty="0">
                <a:latin typeface="+mn-ea"/>
              </a:rPr>
              <a:t>申込締切</a:t>
            </a:r>
            <a:r>
              <a:rPr kumimoji="1" lang="en-US" altLang="ja-JP" sz="1600" dirty="0">
                <a:latin typeface="+mn-ea"/>
              </a:rPr>
              <a:t>】</a:t>
            </a:r>
            <a:r>
              <a:rPr kumimoji="1" lang="ja-JP" altLang="en-US" sz="1600" dirty="0">
                <a:latin typeface="+mn-ea"/>
              </a:rPr>
              <a:t>令和</a:t>
            </a:r>
            <a:r>
              <a:rPr kumimoji="1" lang="ja-JP" altLang="en-US" sz="1600" dirty="0" smtClean="0">
                <a:latin typeface="+mn-ea"/>
              </a:rPr>
              <a:t>２年１月</a:t>
            </a:r>
            <a:r>
              <a:rPr kumimoji="1" lang="ja-JP" altLang="en-US" sz="1600" dirty="0">
                <a:latin typeface="+mn-ea"/>
              </a:rPr>
              <a:t>２１</a:t>
            </a:r>
            <a:r>
              <a:rPr kumimoji="1" lang="ja-JP" altLang="en-US" sz="1600" dirty="0" smtClean="0">
                <a:latin typeface="+mn-ea"/>
              </a:rPr>
              <a:t>日（火）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3518DD5-5042-436A-A7B4-A4BE01D596EE}"/>
              </a:ext>
            </a:extLst>
          </p:cNvPr>
          <p:cNvSpPr/>
          <p:nvPr/>
        </p:nvSpPr>
        <p:spPr>
          <a:xfrm>
            <a:off x="361951" y="4149506"/>
            <a:ext cx="4543424" cy="2895600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200" dirty="0"/>
              <a:t>　「今年も</a:t>
            </a:r>
            <a:r>
              <a:rPr kumimoji="1" lang="en-US" altLang="ja-JP" sz="1200" dirty="0"/>
              <a:t>5%</a:t>
            </a:r>
            <a:r>
              <a:rPr kumimoji="1" lang="ja-JP" altLang="en-US" sz="1200" dirty="0"/>
              <a:t>の単価引き下げ頼むよ」、「次の発注はいつかわからないけど、型はおたくで保管しておいてよ」など、取引先の親事業者から頼まれることはありませんか？</a:t>
            </a:r>
            <a:endParaRPr kumimoji="1" lang="en-US" altLang="ja-JP" sz="1200" dirty="0"/>
          </a:p>
          <a:p>
            <a:r>
              <a:rPr kumimoji="1" lang="ja-JP" altLang="en-US" sz="1200" dirty="0"/>
              <a:t>　本当は「単価決めは十分に協議する時間が欲しい」、「原材料の高騰分は値上げしてもらえないと赤字になってしまう」、「型の保管・維持に掛かるコストが経営を圧迫してしまう」など逆にお願いしたいところですが、「取引が止められては困るなあ」と言い出せないでいませんか。</a:t>
            </a:r>
            <a:endParaRPr kumimoji="1" lang="en-US" altLang="ja-JP" sz="1200" dirty="0"/>
          </a:p>
          <a:p>
            <a:r>
              <a:rPr kumimoji="1" lang="ja-JP" altLang="en-US" sz="1200" dirty="0"/>
              <a:t>　「貴社の部品がないとうちは困る。資材や賃金の上昇も分かっている。客観的な根拠があれば値上げに応じるよ」と言われながら、どうやって合理的なデータを示せばよいか分からない。対応に困っている経営者もおられるのではないでしょうか。</a:t>
            </a:r>
            <a:endParaRPr kumimoji="1" lang="en-US" altLang="ja-JP" sz="1200" dirty="0"/>
          </a:p>
          <a:p>
            <a:r>
              <a:rPr kumimoji="1" lang="ja-JP" altLang="en-US" sz="1200" dirty="0"/>
              <a:t>　本セミナーでは、弱い立場にある中小企業の皆さんが、価格や取引条件を交渉をする際に、心得ておくべきポイントやノウハウを経験豊富な元グローバル・バイヤーがお話しいたします。</a:t>
            </a:r>
            <a:endParaRPr kumimoji="1" lang="en-US" altLang="ja-JP" sz="12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5F991AE-8A5B-48F7-9F9D-CBA83308756E}"/>
              </a:ext>
            </a:extLst>
          </p:cNvPr>
          <p:cNvSpPr/>
          <p:nvPr/>
        </p:nvSpPr>
        <p:spPr>
          <a:xfrm>
            <a:off x="5105400" y="4149506"/>
            <a:ext cx="1400175" cy="10416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100" dirty="0"/>
              <a:t>【</a:t>
            </a:r>
            <a:r>
              <a:rPr kumimoji="1" lang="ja-JP" altLang="en-US" sz="1100" dirty="0"/>
              <a:t>講師</a:t>
            </a:r>
            <a:r>
              <a:rPr kumimoji="1" lang="en-US" altLang="ja-JP" sz="1100" dirty="0"/>
              <a:t>】</a:t>
            </a:r>
          </a:p>
          <a:p>
            <a:r>
              <a:rPr kumimoji="1" lang="ja-JP" altLang="en-US" sz="1100" dirty="0"/>
              <a:t>中小企業診断士・米国調達専門家</a:t>
            </a:r>
            <a:r>
              <a:rPr kumimoji="1" lang="en-US" altLang="ja-JP" sz="700" dirty="0"/>
              <a:t>CPSM</a:t>
            </a:r>
          </a:p>
          <a:p>
            <a:r>
              <a:rPr kumimoji="1" lang="ja-JP" altLang="en-US" sz="1100" dirty="0"/>
              <a:t>丹野　幸敏</a:t>
            </a:r>
            <a:endParaRPr kumimoji="1" lang="en-US" altLang="ja-JP" sz="1100" dirty="0"/>
          </a:p>
          <a:p>
            <a:r>
              <a:rPr kumimoji="1" lang="ja-JP" altLang="en-US" sz="1100" dirty="0"/>
              <a:t>（ﾀﾝﾉ ﾕｷﾄｼ）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B532F51-24A3-40A1-96B0-890D14F33521}"/>
              </a:ext>
            </a:extLst>
          </p:cNvPr>
          <p:cNvSpPr/>
          <p:nvPr/>
        </p:nvSpPr>
        <p:spPr>
          <a:xfrm>
            <a:off x="5105400" y="5267325"/>
            <a:ext cx="1400175" cy="3809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100" dirty="0"/>
              <a:t>◆経歴</a:t>
            </a:r>
            <a:endParaRPr kumimoji="1" lang="en-US" altLang="ja-JP" sz="1100" dirty="0"/>
          </a:p>
          <a:p>
            <a:r>
              <a:rPr kumimoji="1" lang="ja-JP" altLang="en-US" sz="1100" dirty="0"/>
              <a:t>理系大学院修了後日系航空会社、米系医療機器、外食、飲料ﾒｰｶｰ等の調達最前線で多くの戦略立案、価格交渉実務に従事。現在、中小企業の生産性改革、原価低減の専門家として活躍。</a:t>
            </a:r>
            <a:endParaRPr kumimoji="1" lang="en-US" altLang="ja-JP" sz="1100" dirty="0"/>
          </a:p>
          <a:p>
            <a:r>
              <a:rPr kumimoji="1" lang="ja-JP" altLang="en-US" sz="1100" dirty="0"/>
              <a:t>◆実績</a:t>
            </a:r>
            <a:endParaRPr kumimoji="1" lang="en-US" altLang="ja-JP" sz="1100" dirty="0"/>
          </a:p>
          <a:p>
            <a:r>
              <a:rPr kumimoji="1" lang="ja-JP" altLang="en-US" sz="1100" dirty="0"/>
              <a:t>・調達・物流担当者向け調達・交渉戦略セミナー実施。</a:t>
            </a:r>
            <a:endParaRPr kumimoji="1" lang="en-US" altLang="ja-JP" sz="1100" dirty="0"/>
          </a:p>
          <a:p>
            <a:r>
              <a:rPr kumimoji="1" lang="ja-JP" altLang="en-US" sz="1100" dirty="0"/>
              <a:t>・電子機器製造で原価管理の仕組みを再構築、売価基準の作成を支援。</a:t>
            </a:r>
            <a:endParaRPr kumimoji="1" lang="en-US" altLang="ja-JP" sz="1100" dirty="0"/>
          </a:p>
          <a:p>
            <a:r>
              <a:rPr kumimoji="1" lang="ja-JP" altLang="en-US" sz="1100" dirty="0"/>
              <a:t>・自動車部品製造で現場改善による生産性改革を指導。</a:t>
            </a:r>
            <a:endParaRPr kumimoji="1" lang="en-US" altLang="ja-JP" sz="1100" dirty="0"/>
          </a:p>
          <a:p>
            <a:endParaRPr kumimoji="1" lang="ja-JP" altLang="en-US" sz="11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BB779A4-72ED-4DDE-B46E-6A4538919095}"/>
              </a:ext>
            </a:extLst>
          </p:cNvPr>
          <p:cNvSpPr/>
          <p:nvPr/>
        </p:nvSpPr>
        <p:spPr>
          <a:xfrm>
            <a:off x="357187" y="9277350"/>
            <a:ext cx="6143625" cy="428625"/>
          </a:xfrm>
          <a:prstGeom prst="rect">
            <a:avLst/>
          </a:prstGeom>
          <a:solidFill>
            <a:srgbClr val="0000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共催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（一社）川崎中小企業診断士会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01F5068-7B4B-442A-AB25-87486BED12A5}"/>
              </a:ext>
            </a:extLst>
          </p:cNvPr>
          <p:cNvGrpSpPr/>
          <p:nvPr/>
        </p:nvGrpSpPr>
        <p:grpSpPr>
          <a:xfrm>
            <a:off x="5548312" y="2950379"/>
            <a:ext cx="514350" cy="1025545"/>
            <a:chOff x="5545439" y="2864654"/>
            <a:chExt cx="514350" cy="1025545"/>
          </a:xfrm>
        </p:grpSpPr>
        <p:sp>
          <p:nvSpPr>
            <p:cNvPr id="25" name="フローチャート: 論理積ゲート 24">
              <a:extLst>
                <a:ext uri="{FF2B5EF4-FFF2-40B4-BE49-F238E27FC236}">
                  <a16:creationId xmlns:a16="http://schemas.microsoft.com/office/drawing/2014/main" id="{028C08DA-DF76-4FE2-B914-8BAA10937D2B}"/>
                </a:ext>
              </a:extLst>
            </p:cNvPr>
            <p:cNvSpPr/>
            <p:nvPr/>
          </p:nvSpPr>
          <p:spPr>
            <a:xfrm rot="16200000">
              <a:off x="5506317" y="3346251"/>
              <a:ext cx="583070" cy="504825"/>
            </a:xfrm>
            <a:prstGeom prst="flowChartDelay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151CFA16-EFE8-4F5F-8FE1-77A7343860D8}"/>
                </a:ext>
              </a:extLst>
            </p:cNvPr>
            <p:cNvSpPr/>
            <p:nvPr/>
          </p:nvSpPr>
          <p:spPr>
            <a:xfrm>
              <a:off x="5545439" y="2864654"/>
              <a:ext cx="514350" cy="488612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Rectangle 4">
            <a:extLst>
              <a:ext uri="{FF2B5EF4-FFF2-40B4-BE49-F238E27FC236}">
                <a16:creationId xmlns:a16="http://schemas.microsoft.com/office/drawing/2014/main" id="{61CF954C-7861-4A9F-A7E9-0D5C21841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1" y="7140674"/>
            <a:ext cx="4543424" cy="20224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lang="ja-JP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こんな取引を強いられていませんか？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(1) </a:t>
            </a:r>
            <a:r>
              <a:rPr lang="ja-JP" alt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あなたの会社を守る下請法等の基礎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(2) </a:t>
            </a:r>
            <a:r>
              <a:rPr lang="ja-JP" alt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法律</a:t>
            </a:r>
            <a:r>
              <a:rPr lang="ja-JP" altLang="en-US" sz="1050" kern="100" dirty="0">
                <a:solidFill>
                  <a:srgbClr val="333333"/>
                </a:solidFill>
                <a:latin typeface="+mn-ea"/>
                <a:cs typeface="Times New Roman" panose="02020603050405020304" pitchFamily="18" charset="0"/>
              </a:rPr>
              <a:t>違反の恐れがある取引の例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/>
            <a:r>
              <a:rPr lang="en-US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2</a:t>
            </a:r>
            <a:r>
              <a:rPr lang="ja-JP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交渉相手</a:t>
            </a:r>
            <a:r>
              <a:rPr lang="en-US" altLang="ja-JP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(</a:t>
            </a:r>
            <a:r>
              <a:rPr lang="ja-JP" altLang="en-US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発注者</a:t>
            </a:r>
            <a:r>
              <a:rPr lang="en-US" altLang="ja-JP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)</a:t>
            </a:r>
            <a:r>
              <a:rPr lang="ja-JP" altLang="en-US" sz="1050" b="1" kern="100" dirty="0">
                <a:solidFill>
                  <a:srgbClr val="333333"/>
                </a:solidFill>
                <a:latin typeface="+mn-ea"/>
                <a:cs typeface="Times New Roman" panose="02020603050405020304" pitchFamily="18" charset="0"/>
              </a:rPr>
              <a:t>にとって</a:t>
            </a:r>
            <a:r>
              <a:rPr lang="ja-JP" altLang="en-US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貴社はどんな存在？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(1) </a:t>
            </a:r>
            <a:r>
              <a:rPr lang="ja-JP" alt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貴社の価格</a:t>
            </a:r>
            <a:r>
              <a:rPr lang="ja-JP" altLang="en-US" sz="1050" kern="100" dirty="0">
                <a:solidFill>
                  <a:srgbClr val="333333"/>
                </a:solidFill>
                <a:latin typeface="+mn-ea"/>
                <a:cs typeface="Times New Roman" panose="02020603050405020304" pitchFamily="18" charset="0"/>
              </a:rPr>
              <a:t>に対する発注者の評価と対応</a:t>
            </a:r>
            <a:r>
              <a:rPr lang="ja-JP" alt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姿勢の硬軟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(2) </a:t>
            </a:r>
            <a:r>
              <a:rPr lang="ja-JP" alt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取引先として</a:t>
            </a:r>
            <a:r>
              <a:rPr lang="ja-JP" altLang="en-US" sz="1050" kern="100" dirty="0">
                <a:solidFill>
                  <a:srgbClr val="333333"/>
                </a:solidFill>
                <a:latin typeface="+mn-ea"/>
                <a:cs typeface="Times New Roman" panose="02020603050405020304" pitchFamily="18" charset="0"/>
              </a:rPr>
              <a:t>の貴社の評価、発注企業との関係性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3</a:t>
            </a:r>
            <a:r>
              <a:rPr lang="ja-JP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050" b="1" kern="100" dirty="0">
                <a:solidFill>
                  <a:srgbClr val="333333"/>
                </a:solidFill>
                <a:latin typeface="+mn-ea"/>
                <a:cs typeface="Times New Roman" panose="02020603050405020304" pitchFamily="18" charset="0"/>
              </a:rPr>
              <a:t>価格交渉の準備事項とノウハウ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(1) </a:t>
            </a:r>
            <a:r>
              <a:rPr lang="ja-JP" alt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準備事項</a:t>
            </a:r>
            <a:r>
              <a:rPr lang="ja-JP" altLang="en-US" sz="1050" kern="100" dirty="0">
                <a:solidFill>
                  <a:srgbClr val="333333"/>
                </a:solidFill>
                <a:latin typeface="+mn-ea"/>
                <a:cs typeface="Times New Roman" panose="02020603050405020304" pitchFamily="18" charset="0"/>
              </a:rPr>
              <a:t>：交渉前に準備しておくこと、いざ交渉の時に行うこと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(2) </a:t>
            </a:r>
            <a:r>
              <a:rPr lang="ja-JP" altLang="en-US" sz="105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ノウハウ</a:t>
            </a:r>
            <a:r>
              <a:rPr lang="ja-JP" altLang="en-US" sz="1050" kern="100" dirty="0">
                <a:solidFill>
                  <a:srgbClr val="333333"/>
                </a:solidFill>
                <a:latin typeface="+mn-ea"/>
                <a:cs typeface="Times New Roman" panose="02020603050405020304" pitchFamily="18" charset="0"/>
              </a:rPr>
              <a:t>：価格根拠の伝え方、取引ルールの決め方、交渉経緯書面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4</a:t>
            </a:r>
            <a:r>
              <a:rPr lang="ja-JP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交渉の大</a:t>
            </a:r>
            <a:r>
              <a:rPr lang="ja-JP" altLang="en-US" sz="1050" b="1" kern="100" dirty="0">
                <a:solidFill>
                  <a:srgbClr val="333333"/>
                </a:solidFill>
                <a:latin typeface="+mn-ea"/>
                <a:cs typeface="Times New Roman" panose="02020603050405020304" pitchFamily="18" charset="0"/>
              </a:rPr>
              <a:t>前提となる</a:t>
            </a:r>
            <a:r>
              <a:rPr lang="ja-JP" altLang="en-US" sz="1050" b="1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原価の把握</a:t>
            </a:r>
            <a:endParaRPr lang="en-US" altLang="ja-JP" sz="1050" b="1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lvl="0" indent="66675" algn="just"/>
            <a:r>
              <a:rPr lang="en-US" altLang="ja-JP" sz="1050" kern="1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ja-JP" altLang="en-US" sz="1050" kern="1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本当の損益が分かる直接原価計算</a:t>
            </a:r>
            <a:endParaRPr lang="en-US" altLang="ja-JP" sz="1050" kern="1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66675" algn="just"/>
            <a:r>
              <a:rPr lang="en-US" altLang="ja-JP" sz="1050" kern="1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ja-JP" altLang="en-US" sz="1050" kern="1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簡易計算法による損益・コストの図式化</a:t>
            </a:r>
          </a:p>
        </p:txBody>
      </p:sp>
      <p:sp>
        <p:nvSpPr>
          <p:cNvPr id="29" name="吹き出し: 円形 28">
            <a:extLst>
              <a:ext uri="{FF2B5EF4-FFF2-40B4-BE49-F238E27FC236}">
                <a16:creationId xmlns:a16="http://schemas.microsoft.com/office/drawing/2014/main" id="{D74CCE7E-0BAE-4732-BE5C-1C4BC28E8873}"/>
              </a:ext>
            </a:extLst>
          </p:cNvPr>
          <p:cNvSpPr/>
          <p:nvPr/>
        </p:nvSpPr>
        <p:spPr>
          <a:xfrm>
            <a:off x="4745830" y="556468"/>
            <a:ext cx="1395413" cy="577196"/>
          </a:xfrm>
          <a:prstGeom prst="wedgeEllipseCallout">
            <a:avLst>
              <a:gd name="adj1" fmla="val -32437"/>
              <a:gd name="adj2" fmla="val 60153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まずはここから実践</a:t>
            </a:r>
          </a:p>
        </p:txBody>
      </p:sp>
      <p:pic>
        <p:nvPicPr>
          <p:cNvPr id="14" name="図 13" descr="スーツを着た男性&#10;&#10;自動的に生成された説明">
            <a:extLst>
              <a:ext uri="{FF2B5EF4-FFF2-40B4-BE49-F238E27FC236}">
                <a16:creationId xmlns:a16="http://schemas.microsoft.com/office/drawing/2014/main" id="{5B6082D4-9469-4A8B-9A92-821C419BB5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310" y="2696497"/>
            <a:ext cx="1377081" cy="14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6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F7EF948-CDB8-4D61-9C1C-7D30D8AE8C1A}"/>
              </a:ext>
            </a:extLst>
          </p:cNvPr>
          <p:cNvSpPr/>
          <p:nvPr/>
        </p:nvSpPr>
        <p:spPr>
          <a:xfrm>
            <a:off x="357187" y="9277350"/>
            <a:ext cx="6143625" cy="428625"/>
          </a:xfrm>
          <a:prstGeom prst="rect">
            <a:avLst/>
          </a:prstGeom>
          <a:solidFill>
            <a:srgbClr val="0000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共催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（一社）川崎中小企業診断士会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87F85-D879-476F-8065-FA972B9BF957}"/>
              </a:ext>
            </a:extLst>
          </p:cNvPr>
          <p:cNvSpPr/>
          <p:nvPr/>
        </p:nvSpPr>
        <p:spPr>
          <a:xfrm>
            <a:off x="357187" y="200026"/>
            <a:ext cx="6143625" cy="3486150"/>
          </a:xfrm>
          <a:prstGeom prst="rect">
            <a:avLst/>
          </a:prstGeom>
          <a:solidFill>
            <a:srgbClr val="0000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E7B9EB-CE49-4FBB-B817-14EC37B1B336}"/>
              </a:ext>
            </a:extLst>
          </p:cNvPr>
          <p:cNvSpPr txBox="1"/>
          <p:nvPr/>
        </p:nvSpPr>
        <p:spPr>
          <a:xfrm>
            <a:off x="242887" y="3798510"/>
            <a:ext cx="3467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申し込み方法</a:t>
            </a:r>
            <a:r>
              <a:rPr kumimoji="1" lang="en-US" altLang="ja-JP" sz="1400" dirty="0">
                <a:latin typeface="+mn-ea"/>
              </a:rPr>
              <a:t>】</a:t>
            </a:r>
          </a:p>
          <a:p>
            <a:r>
              <a:rPr kumimoji="1" lang="ja-JP" altLang="en-US" sz="1400" dirty="0">
                <a:latin typeface="+mn-ea"/>
              </a:rPr>
              <a:t>　Ｅ</a:t>
            </a:r>
            <a:r>
              <a:rPr kumimoji="1" lang="en-US" altLang="ja-JP" sz="1400" dirty="0">
                <a:latin typeface="+mn-ea"/>
              </a:rPr>
              <a:t>-mail</a:t>
            </a:r>
            <a:r>
              <a:rPr kumimoji="1" lang="ja-JP" altLang="en-US" sz="1400" dirty="0">
                <a:latin typeface="+mn-ea"/>
              </a:rPr>
              <a:t>または</a:t>
            </a:r>
            <a:r>
              <a:rPr kumimoji="1" lang="en-US" altLang="ja-JP" sz="1400" dirty="0">
                <a:latin typeface="+mn-ea"/>
              </a:rPr>
              <a:t>FAX</a:t>
            </a:r>
            <a:r>
              <a:rPr kumimoji="1" lang="ja-JP" altLang="en-US" sz="1400" dirty="0">
                <a:latin typeface="+mn-ea"/>
              </a:rPr>
              <a:t>でお申込ください。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E674A812-D18C-4A20-912C-4FA9865AB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952842"/>
              </p:ext>
            </p:extLst>
          </p:nvPr>
        </p:nvGraphicFramePr>
        <p:xfrm>
          <a:off x="402604" y="4326135"/>
          <a:ext cx="6052789" cy="19297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75937">
                  <a:extLst>
                    <a:ext uri="{9D8B030D-6E8A-4147-A177-3AD203B41FA5}">
                      <a16:colId xmlns:a16="http://schemas.microsoft.com/office/drawing/2014/main" val="130557568"/>
                    </a:ext>
                  </a:extLst>
                </a:gridCol>
                <a:gridCol w="953174">
                  <a:extLst>
                    <a:ext uri="{9D8B030D-6E8A-4147-A177-3AD203B41FA5}">
                      <a16:colId xmlns:a16="http://schemas.microsoft.com/office/drawing/2014/main" val="743196579"/>
                    </a:ext>
                  </a:extLst>
                </a:gridCol>
                <a:gridCol w="982654">
                  <a:extLst>
                    <a:ext uri="{9D8B030D-6E8A-4147-A177-3AD203B41FA5}">
                      <a16:colId xmlns:a16="http://schemas.microsoft.com/office/drawing/2014/main" val="3728333201"/>
                    </a:ext>
                  </a:extLst>
                </a:gridCol>
                <a:gridCol w="678031">
                  <a:extLst>
                    <a:ext uri="{9D8B030D-6E8A-4147-A177-3AD203B41FA5}">
                      <a16:colId xmlns:a16="http://schemas.microsoft.com/office/drawing/2014/main" val="239156007"/>
                    </a:ext>
                  </a:extLst>
                </a:gridCol>
                <a:gridCol w="2662993">
                  <a:extLst>
                    <a:ext uri="{9D8B030D-6E8A-4147-A177-3AD203B41FA5}">
                      <a16:colId xmlns:a16="http://schemas.microsoft.com/office/drawing/2014/main" val="2556571092"/>
                    </a:ext>
                  </a:extLst>
                </a:gridCol>
              </a:tblGrid>
              <a:tr h="536575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effectLst/>
                        </a:rPr>
                        <a:t>【</a:t>
                      </a:r>
                      <a:r>
                        <a:rPr lang="ja-JP" altLang="en-US" sz="1100" kern="100" dirty="0" smtClean="0">
                          <a:effectLst/>
                        </a:rPr>
                        <a:t>第</a:t>
                      </a:r>
                      <a:r>
                        <a:rPr lang="en-US" altLang="ja-JP" sz="1100" kern="100" dirty="0" smtClean="0">
                          <a:effectLst/>
                        </a:rPr>
                        <a:t>2</a:t>
                      </a:r>
                      <a:r>
                        <a:rPr lang="ja-JP" altLang="en-US" sz="1100" kern="100" dirty="0" smtClean="0">
                          <a:effectLst/>
                        </a:rPr>
                        <a:t>回</a:t>
                      </a:r>
                      <a:r>
                        <a:rPr lang="en-US" altLang="ja-JP" sz="1100" kern="100" dirty="0" smtClean="0">
                          <a:effectLst/>
                        </a:rPr>
                        <a:t>】</a:t>
                      </a:r>
                      <a:r>
                        <a:rPr lang="en-US" altLang="ja-JP" sz="1100" kern="100" dirty="0">
                          <a:effectLst/>
                        </a:rPr>
                        <a:t>1</a:t>
                      </a:r>
                      <a:r>
                        <a:rPr lang="ja-JP" sz="1100" kern="100" dirty="0" smtClean="0">
                          <a:effectLst/>
                        </a:rPr>
                        <a:t>月</a:t>
                      </a:r>
                      <a:r>
                        <a:rPr lang="en-US" altLang="ja-JP" sz="1100" kern="100" dirty="0" smtClean="0">
                          <a:effectLst/>
                        </a:rPr>
                        <a:t>22</a:t>
                      </a:r>
                      <a:r>
                        <a:rPr lang="ja-JP" sz="1100" kern="100" dirty="0" smtClean="0">
                          <a:effectLst/>
                        </a:rPr>
                        <a:t>日（</a:t>
                      </a:r>
                      <a:r>
                        <a:rPr lang="ja-JP" altLang="en-US" sz="1100" kern="100" dirty="0" smtClean="0">
                          <a:effectLst/>
                        </a:rPr>
                        <a:t>水</a:t>
                      </a:r>
                      <a:r>
                        <a:rPr lang="ja-JP" sz="1100" kern="100" dirty="0" smtClean="0">
                          <a:effectLst/>
                        </a:rPr>
                        <a:t>）</a:t>
                      </a:r>
                      <a:r>
                        <a:rPr lang="ja-JP" sz="1100" kern="100" dirty="0">
                          <a:effectLst/>
                        </a:rPr>
                        <a:t>開催</a:t>
                      </a:r>
                      <a:r>
                        <a:rPr lang="ja-JP" sz="1100" kern="100" dirty="0" smtClean="0">
                          <a:effectLst/>
                        </a:rPr>
                        <a:t>「</a:t>
                      </a:r>
                      <a:r>
                        <a:rPr lang="ja-JP" altLang="en-US" sz="1100" kern="100" dirty="0" smtClean="0">
                          <a:effectLst/>
                        </a:rPr>
                        <a:t>中小製造業の価格交渉力強化</a:t>
                      </a:r>
                      <a:r>
                        <a:rPr lang="ja-JP" sz="1100" kern="100" dirty="0" smtClean="0">
                          <a:effectLst/>
                        </a:rPr>
                        <a:t>」</a:t>
                      </a:r>
                      <a:r>
                        <a:rPr lang="ja-JP" sz="1100" kern="100" dirty="0">
                          <a:effectLst/>
                        </a:rPr>
                        <a:t>　参加申込書</a:t>
                      </a:r>
                      <a:endParaRPr lang="ja-JP" sz="1050" kern="1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　　　　　　　　　　　　　　　　　　　　　　</a:t>
                      </a:r>
                      <a:r>
                        <a:rPr lang="ja-JP" altLang="en-US" sz="1200" kern="100" dirty="0">
                          <a:effectLst/>
                        </a:rPr>
                        <a:t>令和元</a:t>
                      </a:r>
                      <a:r>
                        <a:rPr lang="ja-JP" sz="1200" kern="100" dirty="0">
                          <a:effectLst/>
                        </a:rPr>
                        <a:t>年　 月 　日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79918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企業名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住　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/>
                </a:tc>
                <a:extLst>
                  <a:ext uri="{0D108BD9-81ED-4DB2-BD59-A6C34878D82A}">
                    <a16:rowId xmlns:a16="http://schemas.microsoft.com/office/drawing/2014/main" val="9220516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役　職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氏　名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/>
                </a:tc>
                <a:extLst>
                  <a:ext uri="{0D108BD9-81ED-4DB2-BD59-A6C34878D82A}">
                    <a16:rowId xmlns:a16="http://schemas.microsoft.com/office/drawing/2014/main" val="3298615088"/>
                  </a:ext>
                </a:extLst>
              </a:tr>
              <a:tr h="34226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連絡先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電　　話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133061"/>
                  </a:ext>
                </a:extLst>
              </a:tr>
              <a:tr h="3390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Ｅ</a:t>
                      </a:r>
                      <a:r>
                        <a:rPr lang="en-US" sz="1200" kern="100">
                          <a:effectLst/>
                        </a:rPr>
                        <a:t>-mail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95413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F8DCBE-A7B1-42B8-98D2-A4FF3D9FECF5}"/>
              </a:ext>
            </a:extLst>
          </p:cNvPr>
          <p:cNvSpPr txBox="1"/>
          <p:nvPr/>
        </p:nvSpPr>
        <p:spPr>
          <a:xfrm>
            <a:off x="412787" y="6266168"/>
            <a:ext cx="6032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※</a:t>
            </a:r>
            <a:r>
              <a:rPr kumimoji="1" lang="ja-JP" altLang="en-US" sz="1200" dirty="0">
                <a:latin typeface="+mn-ea"/>
              </a:rPr>
              <a:t>必要事項をご記入の上、ＦＡＸ（０４４－５４８－４１４６）もしくは、同内容を</a:t>
            </a:r>
          </a:p>
          <a:p>
            <a:r>
              <a:rPr kumimoji="1" lang="ja-JP" altLang="en-US" sz="1200" dirty="0">
                <a:latin typeface="+mn-ea"/>
              </a:rPr>
              <a:t>Ｅ</a:t>
            </a:r>
            <a:r>
              <a:rPr kumimoji="1" lang="en-US" altLang="ja-JP" sz="1200" dirty="0">
                <a:latin typeface="+mn-ea"/>
              </a:rPr>
              <a:t>-mail</a:t>
            </a:r>
            <a:r>
              <a:rPr kumimoji="1" lang="ja-JP" altLang="en-US" sz="1200" dirty="0">
                <a:latin typeface="+mn-ea"/>
              </a:rPr>
              <a:t>　</a:t>
            </a:r>
            <a:r>
              <a:rPr kumimoji="1" lang="en-US" altLang="ja-JP" sz="1200" dirty="0">
                <a:latin typeface="+mn-ea"/>
              </a:rPr>
              <a:t>jinzai@kawasaki-net.ne.jp </a:t>
            </a:r>
            <a:r>
              <a:rPr kumimoji="1" lang="ja-JP" altLang="en-US" sz="1200" dirty="0">
                <a:latin typeface="+mn-ea"/>
              </a:rPr>
              <a:t>までお送りください。</a:t>
            </a:r>
          </a:p>
          <a:p>
            <a:r>
              <a:rPr kumimoji="1" lang="en-US" altLang="ja-JP" sz="1200" dirty="0">
                <a:latin typeface="+mn-ea"/>
              </a:rPr>
              <a:t>※</a:t>
            </a:r>
            <a:r>
              <a:rPr kumimoji="1" lang="ja-JP" altLang="en-US" sz="1200" dirty="0">
                <a:latin typeface="+mn-ea"/>
              </a:rPr>
              <a:t>ＦＡＸの場合は、参加申込書を切らずにこのまま送信してください。</a:t>
            </a:r>
          </a:p>
          <a:p>
            <a:r>
              <a:rPr kumimoji="1" lang="en-US" altLang="ja-JP" sz="1200" dirty="0">
                <a:latin typeface="+mn-ea"/>
              </a:rPr>
              <a:t>※</a:t>
            </a:r>
            <a:r>
              <a:rPr kumimoji="1" lang="ja-JP" altLang="en-US" sz="1200" dirty="0">
                <a:latin typeface="+mn-ea"/>
              </a:rPr>
              <a:t>受講票は発行いたしません。当日、会場へ直接お越しください。</a:t>
            </a:r>
          </a:p>
          <a:p>
            <a:r>
              <a:rPr kumimoji="1" lang="en-US" altLang="ja-JP" sz="1200" dirty="0">
                <a:latin typeface="+mn-ea"/>
              </a:rPr>
              <a:t>※</a:t>
            </a:r>
            <a:r>
              <a:rPr kumimoji="1" lang="ja-JP" altLang="en-US" sz="1200" dirty="0">
                <a:latin typeface="+mn-ea"/>
              </a:rPr>
              <a:t>定員超過によりご参加いただけない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場合に限りご連絡いたします。</a:t>
            </a:r>
          </a:p>
        </p:txBody>
      </p:sp>
      <p:sp>
        <p:nvSpPr>
          <p:cNvPr id="7" name="Rectangle 20">
            <a:extLst>
              <a:ext uri="{FF2B5EF4-FFF2-40B4-BE49-F238E27FC236}">
                <a16:creationId xmlns:a16="http://schemas.microsoft.com/office/drawing/2014/main" id="{583BCCF4-ECDD-4326-9915-16F4FF1F1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86" y="7540107"/>
            <a:ext cx="2797139" cy="1602108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【お申し込み・お問合せ】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公益財団法人川崎市産業振興財団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川崎市幸区堀川町６６番地２０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川崎市産業振興会館６階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電話 </a:t>
            </a:r>
            <a:r>
              <a:rPr lang="en-US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044</a:t>
            </a:r>
            <a:r>
              <a:rPr lang="ja-JP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－</a:t>
            </a:r>
            <a:r>
              <a:rPr lang="en-US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548-4141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FAX 044</a:t>
            </a:r>
            <a:r>
              <a:rPr lang="ja-JP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－</a:t>
            </a:r>
            <a:r>
              <a:rPr lang="en-US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548-4146</a:t>
            </a:r>
            <a:endParaRPr lang="ja-JP" sz="1050" kern="100" dirty="0">
              <a:solidFill>
                <a:srgbClr val="333333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200" kern="100" dirty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担当者</a:t>
            </a:r>
            <a:r>
              <a:rPr lang="ja-JP" sz="1200" kern="100" dirty="0" smtClean="0">
                <a:solidFill>
                  <a:srgbClr val="333333"/>
                </a:solidFill>
                <a:effectLst/>
                <a:latin typeface="+mn-ea"/>
                <a:cs typeface="Times New Roman" panose="02020603050405020304" pitchFamily="18" charset="0"/>
              </a:rPr>
              <a:t>：</a:t>
            </a:r>
            <a:r>
              <a:rPr lang="ja-JP" altLang="en-US" sz="1200" kern="100" dirty="0" smtClean="0">
                <a:solidFill>
                  <a:srgbClr val="333333"/>
                </a:solidFill>
                <a:latin typeface="+mn-ea"/>
                <a:cs typeface="Times New Roman" panose="02020603050405020304" pitchFamily="18" charset="0"/>
              </a:rPr>
              <a:t>平井、竹内</a:t>
            </a:r>
            <a:endParaRPr lang="en-US" altLang="ja-JP" sz="1200" kern="100" dirty="0">
              <a:solidFill>
                <a:srgbClr val="333333"/>
              </a:solidFill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02CA444-4490-4AEF-AF40-F85343959BA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248" y="7026017"/>
            <a:ext cx="3251835" cy="220281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429167E-9F49-424D-87F5-79F8AFE6157D}"/>
              </a:ext>
            </a:extLst>
          </p:cNvPr>
          <p:cNvSpPr/>
          <p:nvPr/>
        </p:nvSpPr>
        <p:spPr>
          <a:xfrm>
            <a:off x="504822" y="333375"/>
            <a:ext cx="5848357" cy="384127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2000" dirty="0">
                <a:solidFill>
                  <a:srgbClr val="80008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手近に始める経営力向上　（全６回）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6F0E143-FC17-4E9A-9B87-5AD3556CC899}"/>
              </a:ext>
            </a:extLst>
          </p:cNvPr>
          <p:cNvSpPr txBox="1"/>
          <p:nvPr/>
        </p:nvSpPr>
        <p:spPr>
          <a:xfrm>
            <a:off x="1833565" y="3676651"/>
            <a:ext cx="48397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共催：川崎中小企業診断士会主催セミナー（川崎市産業振興財団共催）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F58F232-BD68-45FB-B46F-88D9C3315B64}"/>
              </a:ext>
            </a:extLst>
          </p:cNvPr>
          <p:cNvSpPr/>
          <p:nvPr/>
        </p:nvSpPr>
        <p:spPr>
          <a:xfrm>
            <a:off x="490542" y="804828"/>
            <a:ext cx="2886078" cy="867581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【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第１回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】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１２月１７日（火）</a:t>
            </a:r>
            <a:endParaRPr kumimoji="1" lang="en-US" altLang="ja-JP" sz="12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tx2"/>
                </a:solidFill>
                <a:latin typeface="+mn-ea"/>
              </a:rPr>
              <a:t>売上拡大、利益を生み出す、成長への</a:t>
            </a:r>
            <a:endParaRPr kumimoji="1" lang="en-US" altLang="ja-JP" sz="11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tx2"/>
                </a:solidFill>
                <a:latin typeface="+mn-ea"/>
              </a:rPr>
              <a:t>第一歩　～ビジネスマッチングのすすめ～</a:t>
            </a:r>
          </a:p>
          <a:p>
            <a:r>
              <a:rPr kumimoji="1" lang="ja-JP" altLang="en-US" sz="1100" b="1" dirty="0">
                <a:solidFill>
                  <a:schemeClr val="tx2"/>
                </a:solidFill>
                <a:latin typeface="+mn-ea"/>
              </a:rPr>
              <a:t>講師：　滝沢 典之</a:t>
            </a:r>
            <a:endParaRPr kumimoji="1" lang="ja-JP" altLang="en-US" sz="1200" b="1" dirty="0">
              <a:solidFill>
                <a:schemeClr val="tx2"/>
              </a:solidFill>
              <a:latin typeface="+mn-ea"/>
            </a:endParaRPr>
          </a:p>
          <a:p>
            <a:endParaRPr kumimoji="1" lang="ja-JP" altLang="en-US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22EFBD3-B36D-4EAA-8A1A-2CF15F35FED9}"/>
              </a:ext>
            </a:extLst>
          </p:cNvPr>
          <p:cNvSpPr/>
          <p:nvPr/>
        </p:nvSpPr>
        <p:spPr>
          <a:xfrm>
            <a:off x="485776" y="1755006"/>
            <a:ext cx="2886078" cy="867581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【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第２回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】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１月２２日（水）</a:t>
            </a:r>
            <a:endParaRPr kumimoji="1" lang="en-US" altLang="ja-JP" sz="12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tx2"/>
                </a:solidFill>
                <a:latin typeface="+mn-ea"/>
              </a:rPr>
              <a:t>中小製造業の価格交渉力強化　～元外資バイヤーが教えるポイントとノウハウ～</a:t>
            </a:r>
            <a:endParaRPr kumimoji="1" lang="en-US" altLang="ja-JP" sz="11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講師：　丹野 幸敏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EA0EC20-97C7-4326-9A20-A7B742B36528}"/>
              </a:ext>
            </a:extLst>
          </p:cNvPr>
          <p:cNvSpPr/>
          <p:nvPr/>
        </p:nvSpPr>
        <p:spPr>
          <a:xfrm>
            <a:off x="485776" y="2681450"/>
            <a:ext cx="2886078" cy="867581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【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第３回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】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２月３日（月）</a:t>
            </a:r>
            <a:endParaRPr kumimoji="1" lang="en-US" altLang="ja-JP" sz="12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tx2"/>
                </a:solidFill>
                <a:latin typeface="+mn-ea"/>
              </a:rPr>
              <a:t>人手不足時代を生き抜く、</a:t>
            </a:r>
            <a:endParaRPr kumimoji="1" lang="en-US" altLang="ja-JP" sz="11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tx2"/>
                </a:solidFill>
                <a:latin typeface="+mn-ea"/>
              </a:rPr>
              <a:t>　　　ＩＴ活用による生産性向上</a:t>
            </a:r>
            <a:endParaRPr kumimoji="1" lang="en-US" altLang="ja-JP" sz="11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講師：　新井 一成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510DDE7-E6A3-4380-A761-725ABBCF7A6B}"/>
              </a:ext>
            </a:extLst>
          </p:cNvPr>
          <p:cNvSpPr/>
          <p:nvPr/>
        </p:nvSpPr>
        <p:spPr>
          <a:xfrm>
            <a:off x="3457576" y="809624"/>
            <a:ext cx="2886078" cy="867581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【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第４回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】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２月１７日（月）　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※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共催</a:t>
            </a:r>
            <a:endParaRPr kumimoji="1" lang="en-US" altLang="ja-JP" sz="12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tx2"/>
                </a:solidFill>
                <a:latin typeface="+mn-ea"/>
              </a:rPr>
              <a:t>事業継続強化計画の具体的な作成方法</a:t>
            </a:r>
            <a:endParaRPr kumimoji="1" lang="en-US" altLang="ja-JP" sz="1100" b="1" dirty="0">
              <a:solidFill>
                <a:schemeClr val="tx2"/>
              </a:solidFill>
              <a:latin typeface="+mn-ea"/>
            </a:endParaRPr>
          </a:p>
          <a:p>
            <a:endParaRPr kumimoji="1" lang="en-US" altLang="ja-JP" sz="11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講師：　高橋 栄一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7F23ABB-E4D3-4B11-A0F4-7D13CA9CC9CB}"/>
              </a:ext>
            </a:extLst>
          </p:cNvPr>
          <p:cNvSpPr/>
          <p:nvPr/>
        </p:nvSpPr>
        <p:spPr>
          <a:xfrm>
            <a:off x="3462340" y="1752718"/>
            <a:ext cx="2886078" cy="867581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【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第５回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】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２月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25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日（火）</a:t>
            </a:r>
            <a:endParaRPr kumimoji="1" lang="en-US" altLang="ja-JP" sz="12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tx2"/>
                </a:solidFill>
                <a:latin typeface="+mn-ea"/>
              </a:rPr>
              <a:t>競争優位の確保に向けた生産性改革へのチャレンジ</a:t>
            </a:r>
            <a:endParaRPr kumimoji="1" lang="en-US" altLang="ja-JP" sz="11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講師：　山﨑 康之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EFCE6C5-C4B3-4027-8F47-D5E5E1969F63}"/>
              </a:ext>
            </a:extLst>
          </p:cNvPr>
          <p:cNvSpPr/>
          <p:nvPr/>
        </p:nvSpPr>
        <p:spPr>
          <a:xfrm>
            <a:off x="3467101" y="2681450"/>
            <a:ext cx="2886078" cy="867581"/>
          </a:xfrm>
          <a:prstGeom prst="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【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第６回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】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３月３日（火）　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※</a:t>
            </a: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共催</a:t>
            </a:r>
            <a:endParaRPr kumimoji="1" lang="en-US" altLang="ja-JP" sz="12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chemeClr val="tx2"/>
                </a:solidFill>
                <a:latin typeface="+mn-ea"/>
              </a:rPr>
              <a:t>人手不足時代の人財獲得</a:t>
            </a:r>
          </a:p>
          <a:p>
            <a:r>
              <a:rPr kumimoji="1" lang="ja-JP" altLang="en-US" sz="1100" b="1" dirty="0">
                <a:solidFill>
                  <a:schemeClr val="tx2"/>
                </a:solidFill>
                <a:latin typeface="+mn-ea"/>
              </a:rPr>
              <a:t>　　～ハローワーク活用の秘訣～</a:t>
            </a:r>
          </a:p>
          <a:p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講師：　高橋 真輔</a:t>
            </a:r>
          </a:p>
        </p:txBody>
      </p:sp>
    </p:spTree>
    <p:extLst>
      <p:ext uri="{BB962C8B-B14F-4D97-AF65-F5344CB8AC3E}">
        <p14:creationId xmlns:p14="http://schemas.microsoft.com/office/powerpoint/2010/main" val="2841967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673</TotalTime>
  <Words>366</Words>
  <Application>Microsoft Office PowerPoint</Application>
  <PresentationFormat>A4 210 x 297 mm</PresentationFormat>
  <Paragraphs>98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HGP創英角ｺﾞｼｯｸUB</vt:lpstr>
      <vt:lpstr>HGP創英角ﾎﾟｯﾌﾟ体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一成 新井</dc:creator>
  <cp:lastModifiedBy>サポセン　平井</cp:lastModifiedBy>
  <cp:revision>29</cp:revision>
  <cp:lastPrinted>2019-11-28T13:42:55Z</cp:lastPrinted>
  <dcterms:created xsi:type="dcterms:W3CDTF">2019-10-12T12:19:11Z</dcterms:created>
  <dcterms:modified xsi:type="dcterms:W3CDTF">2019-12-16T05:18:31Z</dcterms:modified>
</cp:coreProperties>
</file>