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8" r:id="rId2"/>
  </p:sldIdLst>
  <p:sldSz cx="7561263" cy="10693400"/>
  <p:notesSz cx="6735763" cy="9866313"/>
  <p:defaultTextStyle>
    <a:defPPr>
      <a:defRPr lang="ja-JP"/>
    </a:defPPr>
    <a:lvl1pPr marL="0" algn="l" defTabSz="995515" rtl="0" eaLnBrk="1" latinLnBrk="0" hangingPunct="1">
      <a:defRPr kumimoji="1" sz="2000" kern="1200">
        <a:solidFill>
          <a:schemeClr val="tx1"/>
        </a:solidFill>
        <a:latin typeface="+mn-lt"/>
        <a:ea typeface="+mn-ea"/>
        <a:cs typeface="+mn-cs"/>
      </a:defRPr>
    </a:lvl1pPr>
    <a:lvl2pPr marL="497757" algn="l" defTabSz="995515" rtl="0" eaLnBrk="1" latinLnBrk="0" hangingPunct="1">
      <a:defRPr kumimoji="1" sz="2000" kern="1200">
        <a:solidFill>
          <a:schemeClr val="tx1"/>
        </a:solidFill>
        <a:latin typeface="+mn-lt"/>
        <a:ea typeface="+mn-ea"/>
        <a:cs typeface="+mn-cs"/>
      </a:defRPr>
    </a:lvl2pPr>
    <a:lvl3pPr marL="995515" algn="l" defTabSz="995515" rtl="0" eaLnBrk="1" latinLnBrk="0" hangingPunct="1">
      <a:defRPr kumimoji="1" sz="2000" kern="1200">
        <a:solidFill>
          <a:schemeClr val="tx1"/>
        </a:solidFill>
        <a:latin typeface="+mn-lt"/>
        <a:ea typeface="+mn-ea"/>
        <a:cs typeface="+mn-cs"/>
      </a:defRPr>
    </a:lvl3pPr>
    <a:lvl4pPr marL="1493272" algn="l" defTabSz="995515" rtl="0" eaLnBrk="1" latinLnBrk="0" hangingPunct="1">
      <a:defRPr kumimoji="1" sz="2000" kern="1200">
        <a:solidFill>
          <a:schemeClr val="tx1"/>
        </a:solidFill>
        <a:latin typeface="+mn-lt"/>
        <a:ea typeface="+mn-ea"/>
        <a:cs typeface="+mn-cs"/>
      </a:defRPr>
    </a:lvl4pPr>
    <a:lvl5pPr marL="1991029" algn="l" defTabSz="995515" rtl="0" eaLnBrk="1" latinLnBrk="0" hangingPunct="1">
      <a:defRPr kumimoji="1" sz="2000" kern="1200">
        <a:solidFill>
          <a:schemeClr val="tx1"/>
        </a:solidFill>
        <a:latin typeface="+mn-lt"/>
        <a:ea typeface="+mn-ea"/>
        <a:cs typeface="+mn-cs"/>
      </a:defRPr>
    </a:lvl5pPr>
    <a:lvl6pPr marL="2488785" algn="l" defTabSz="995515" rtl="0" eaLnBrk="1" latinLnBrk="0" hangingPunct="1">
      <a:defRPr kumimoji="1" sz="2000" kern="1200">
        <a:solidFill>
          <a:schemeClr val="tx1"/>
        </a:solidFill>
        <a:latin typeface="+mn-lt"/>
        <a:ea typeface="+mn-ea"/>
        <a:cs typeface="+mn-cs"/>
      </a:defRPr>
    </a:lvl6pPr>
    <a:lvl7pPr marL="2986543" algn="l" defTabSz="995515" rtl="0" eaLnBrk="1" latinLnBrk="0" hangingPunct="1">
      <a:defRPr kumimoji="1" sz="2000" kern="1200">
        <a:solidFill>
          <a:schemeClr val="tx1"/>
        </a:solidFill>
        <a:latin typeface="+mn-lt"/>
        <a:ea typeface="+mn-ea"/>
        <a:cs typeface="+mn-cs"/>
      </a:defRPr>
    </a:lvl7pPr>
    <a:lvl8pPr marL="3484300" algn="l" defTabSz="995515" rtl="0" eaLnBrk="1" latinLnBrk="0" hangingPunct="1">
      <a:defRPr kumimoji="1" sz="2000" kern="1200">
        <a:solidFill>
          <a:schemeClr val="tx1"/>
        </a:solidFill>
        <a:latin typeface="+mn-lt"/>
        <a:ea typeface="+mn-ea"/>
        <a:cs typeface="+mn-cs"/>
      </a:defRPr>
    </a:lvl8pPr>
    <a:lvl9pPr marL="3982057" algn="l" defTabSz="99551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guide id="3" orient="horz" pos="33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F8B"/>
    <a:srgbClr val="0000FF"/>
    <a:srgbClr val="0066FF"/>
    <a:srgbClr val="00FFFF"/>
    <a:srgbClr val="FFCC00"/>
    <a:srgbClr val="F27C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21" autoAdjust="0"/>
  </p:normalViewPr>
  <p:slideViewPr>
    <p:cSldViewPr>
      <p:cViewPr varScale="1">
        <p:scale>
          <a:sx n="51" d="100"/>
          <a:sy n="51" d="100"/>
        </p:scale>
        <p:origin x="2202" y="78"/>
      </p:cViewPr>
      <p:guideLst>
        <p:guide orient="horz" pos="3369"/>
        <p:guide pos="2382"/>
        <p:guide orient="horz" pos="33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25" tIns="45712" rIns="91425" bIns="45712" rtlCol="0"/>
          <a:lstStyle>
            <a:lvl1pPr algn="r">
              <a:defRPr sz="1200"/>
            </a:lvl1pPr>
          </a:lstStyle>
          <a:p>
            <a:fld id="{C0BCE319-9BA1-4CD6-9F20-B9F9D05EE2A5}" type="datetimeFigureOut">
              <a:rPr kumimoji="1" lang="ja-JP" altLang="en-US" smtClean="0"/>
              <a:t>2020/1/8</a:t>
            </a:fld>
            <a:endParaRPr kumimoji="1" lang="ja-JP" altLang="en-US"/>
          </a:p>
        </p:txBody>
      </p:sp>
      <p:sp>
        <p:nvSpPr>
          <p:cNvPr id="4" name="スライド イメージ プレースホルダー 3"/>
          <p:cNvSpPr>
            <a:spLocks noGrp="1" noRot="1" noChangeAspect="1"/>
          </p:cNvSpPr>
          <p:nvPr>
            <p:ph type="sldImg" idx="2"/>
          </p:nvPr>
        </p:nvSpPr>
        <p:spPr>
          <a:xfrm>
            <a:off x="2058988" y="739775"/>
            <a:ext cx="2617787"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25" tIns="45712" rIns="91425"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25" tIns="45712" rIns="91425" bIns="45712" rtlCol="0" anchor="b"/>
          <a:lstStyle>
            <a:lvl1pPr algn="r">
              <a:defRPr sz="1200"/>
            </a:lvl1pPr>
          </a:lstStyle>
          <a:p>
            <a:fld id="{C1649EB5-3564-4F2C-B2DC-55BA4EF510FC}" type="slidenum">
              <a:rPr kumimoji="1" lang="ja-JP" altLang="en-US" smtClean="0"/>
              <a:t>‹#›</a:t>
            </a:fld>
            <a:endParaRPr kumimoji="1" lang="ja-JP" altLang="en-US"/>
          </a:p>
        </p:txBody>
      </p:sp>
    </p:spTree>
    <p:extLst>
      <p:ext uri="{BB962C8B-B14F-4D97-AF65-F5344CB8AC3E}">
        <p14:creationId xmlns:p14="http://schemas.microsoft.com/office/powerpoint/2010/main" val="641081665"/>
      </p:ext>
    </p:extLst>
  </p:cSld>
  <p:clrMap bg1="lt1" tx1="dk1" bg2="lt2" tx2="dk2" accent1="accent1" accent2="accent2" accent3="accent3" accent4="accent4" accent5="accent5" accent6="accent6" hlink="hlink" folHlink="folHlink"/>
  <p:notesStyle>
    <a:lvl1pPr marL="0" algn="l" defTabSz="995515" rtl="0" eaLnBrk="1" latinLnBrk="0" hangingPunct="1">
      <a:defRPr kumimoji="1" sz="1300" kern="1200">
        <a:solidFill>
          <a:schemeClr val="tx1"/>
        </a:solidFill>
        <a:latin typeface="+mn-lt"/>
        <a:ea typeface="+mn-ea"/>
        <a:cs typeface="+mn-cs"/>
      </a:defRPr>
    </a:lvl1pPr>
    <a:lvl2pPr marL="497757" algn="l" defTabSz="995515" rtl="0" eaLnBrk="1" latinLnBrk="0" hangingPunct="1">
      <a:defRPr kumimoji="1" sz="1300" kern="1200">
        <a:solidFill>
          <a:schemeClr val="tx1"/>
        </a:solidFill>
        <a:latin typeface="+mn-lt"/>
        <a:ea typeface="+mn-ea"/>
        <a:cs typeface="+mn-cs"/>
      </a:defRPr>
    </a:lvl2pPr>
    <a:lvl3pPr marL="995515" algn="l" defTabSz="995515" rtl="0" eaLnBrk="1" latinLnBrk="0" hangingPunct="1">
      <a:defRPr kumimoji="1" sz="1300" kern="1200">
        <a:solidFill>
          <a:schemeClr val="tx1"/>
        </a:solidFill>
        <a:latin typeface="+mn-lt"/>
        <a:ea typeface="+mn-ea"/>
        <a:cs typeface="+mn-cs"/>
      </a:defRPr>
    </a:lvl3pPr>
    <a:lvl4pPr marL="1493272" algn="l" defTabSz="995515" rtl="0" eaLnBrk="1" latinLnBrk="0" hangingPunct="1">
      <a:defRPr kumimoji="1" sz="1300" kern="1200">
        <a:solidFill>
          <a:schemeClr val="tx1"/>
        </a:solidFill>
        <a:latin typeface="+mn-lt"/>
        <a:ea typeface="+mn-ea"/>
        <a:cs typeface="+mn-cs"/>
      </a:defRPr>
    </a:lvl4pPr>
    <a:lvl5pPr marL="1991029" algn="l" defTabSz="995515" rtl="0" eaLnBrk="1" latinLnBrk="0" hangingPunct="1">
      <a:defRPr kumimoji="1" sz="1300" kern="1200">
        <a:solidFill>
          <a:schemeClr val="tx1"/>
        </a:solidFill>
        <a:latin typeface="+mn-lt"/>
        <a:ea typeface="+mn-ea"/>
        <a:cs typeface="+mn-cs"/>
      </a:defRPr>
    </a:lvl5pPr>
    <a:lvl6pPr marL="2488785" algn="l" defTabSz="995515" rtl="0" eaLnBrk="1" latinLnBrk="0" hangingPunct="1">
      <a:defRPr kumimoji="1" sz="1300" kern="1200">
        <a:solidFill>
          <a:schemeClr val="tx1"/>
        </a:solidFill>
        <a:latin typeface="+mn-lt"/>
        <a:ea typeface="+mn-ea"/>
        <a:cs typeface="+mn-cs"/>
      </a:defRPr>
    </a:lvl6pPr>
    <a:lvl7pPr marL="2986543" algn="l" defTabSz="995515" rtl="0" eaLnBrk="1" latinLnBrk="0" hangingPunct="1">
      <a:defRPr kumimoji="1" sz="1300" kern="1200">
        <a:solidFill>
          <a:schemeClr val="tx1"/>
        </a:solidFill>
        <a:latin typeface="+mn-lt"/>
        <a:ea typeface="+mn-ea"/>
        <a:cs typeface="+mn-cs"/>
      </a:defRPr>
    </a:lvl7pPr>
    <a:lvl8pPr marL="3484300" algn="l" defTabSz="995515" rtl="0" eaLnBrk="1" latinLnBrk="0" hangingPunct="1">
      <a:defRPr kumimoji="1" sz="1300" kern="1200">
        <a:solidFill>
          <a:schemeClr val="tx1"/>
        </a:solidFill>
        <a:latin typeface="+mn-lt"/>
        <a:ea typeface="+mn-ea"/>
        <a:cs typeface="+mn-cs"/>
      </a:defRPr>
    </a:lvl8pPr>
    <a:lvl9pPr marL="3982057" algn="l" defTabSz="99551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58988" y="739775"/>
            <a:ext cx="261778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649EB5-3564-4F2C-B2DC-55BA4EF510FC}" type="slidenum">
              <a:rPr kumimoji="1" lang="ja-JP" altLang="en-US" smtClean="0"/>
              <a:t>1</a:t>
            </a:fld>
            <a:endParaRPr kumimoji="1" lang="ja-JP" altLang="en-US"/>
          </a:p>
        </p:txBody>
      </p:sp>
    </p:spTree>
    <p:extLst>
      <p:ext uri="{BB962C8B-B14F-4D97-AF65-F5344CB8AC3E}">
        <p14:creationId xmlns:p14="http://schemas.microsoft.com/office/powerpoint/2010/main" val="1688649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441074" y="2138680"/>
            <a:ext cx="6492604" cy="285157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441074" y="5034125"/>
            <a:ext cx="6495125" cy="2732758"/>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1916" y="1425789"/>
            <a:ext cx="1701284" cy="8126490"/>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378063" y="1425789"/>
            <a:ext cx="4977831" cy="812649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38553" y="2053133"/>
            <a:ext cx="6427074" cy="212442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438553" y="4217273"/>
            <a:ext cx="6427074" cy="235403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78063" y="1097856"/>
            <a:ext cx="6805137" cy="1782233"/>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378063" y="2993910"/>
            <a:ext cx="3339558" cy="6915065"/>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3843642" y="2993910"/>
            <a:ext cx="3339558" cy="6915065"/>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78063" y="1097856"/>
            <a:ext cx="6805137" cy="1782233"/>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378063" y="2892812"/>
            <a:ext cx="3340871" cy="1028101"/>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3841017" y="2899844"/>
            <a:ext cx="3342183" cy="1021070"/>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378063" y="3920913"/>
            <a:ext cx="3340871" cy="5996475"/>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3841017" y="3920913"/>
            <a:ext cx="3342183" cy="5996475"/>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78063" y="1097856"/>
            <a:ext cx="6868147" cy="1782233"/>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67095" y="802008"/>
            <a:ext cx="2268379" cy="1811937"/>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567095" y="2613942"/>
            <a:ext cx="2268379" cy="7128933"/>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2956244" y="2613942"/>
            <a:ext cx="4226956" cy="7128933"/>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4B0F7C-2649-420A-AD7B-FFB1C45052AD}"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2617792" y="1727779"/>
            <a:ext cx="4347726" cy="641604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618697" y="8357269"/>
            <a:ext cx="128541" cy="24238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04084" y="1835243"/>
            <a:ext cx="1829826" cy="2467716"/>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504084" y="4410809"/>
            <a:ext cx="1827305" cy="3398125"/>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0E77BB50-EAF3-49A2-A6B7-F9B810DAB035}"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679116" y="9911198"/>
            <a:ext cx="504084" cy="569325"/>
          </a:xfrm>
        </p:spPr>
        <p:txBody>
          <a:bodyPr/>
          <a:lstStyle/>
          <a:p>
            <a:fld id="{764B0F7C-2649-420A-AD7B-FFB1C45052AD}" type="slidenum">
              <a:rPr kumimoji="1" lang="ja-JP" altLang="en-US" smtClean="0"/>
              <a:t>‹#›</a:t>
            </a:fld>
            <a:endParaRPr kumimoji="1" lang="ja-JP" altLang="en-US"/>
          </a:p>
        </p:txBody>
      </p:sp>
      <p:sp>
        <p:nvSpPr>
          <p:cNvPr id="3" name="Picture Placeholder 2"/>
          <p:cNvSpPr>
            <a:spLocks noGrp="1"/>
          </p:cNvSpPr>
          <p:nvPr>
            <p:ph type="pic" idx="1"/>
          </p:nvPr>
        </p:nvSpPr>
        <p:spPr>
          <a:xfrm rot="420000">
            <a:off x="2882436" y="1870358"/>
            <a:ext cx="3818438" cy="6130883"/>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7877" y="9069587"/>
            <a:ext cx="7577016" cy="162381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623105" y="9698321"/>
            <a:ext cx="3938158" cy="99508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877" y="-11140"/>
            <a:ext cx="7577016" cy="162381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623105" y="-11138"/>
            <a:ext cx="3938158" cy="99508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78063" y="1097856"/>
            <a:ext cx="6805137" cy="1782233"/>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378063" y="3017915"/>
            <a:ext cx="6805137" cy="6843776"/>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378063" y="9911198"/>
            <a:ext cx="1764295" cy="5693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77BB50-EAF3-49A2-A6B7-F9B810DAB035}" type="datetimeFigureOut">
              <a:rPr kumimoji="1" lang="ja-JP" altLang="en-US" smtClean="0"/>
              <a:t>2020/1/8</a:t>
            </a:fld>
            <a:endParaRPr kumimoji="1" lang="ja-JP" altLang="en-US"/>
          </a:p>
        </p:txBody>
      </p:sp>
      <p:sp>
        <p:nvSpPr>
          <p:cNvPr id="22" name="Footer Placeholder 21"/>
          <p:cNvSpPr>
            <a:spLocks noGrp="1"/>
          </p:cNvSpPr>
          <p:nvPr>
            <p:ph type="ftr" sz="quarter" idx="3"/>
          </p:nvPr>
        </p:nvSpPr>
        <p:spPr>
          <a:xfrm>
            <a:off x="2205368" y="9911198"/>
            <a:ext cx="2772463" cy="5693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6553095" y="9911198"/>
            <a:ext cx="630105" cy="5693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64B0F7C-2649-420A-AD7B-FFB1C45052AD}" type="slidenum">
              <a:rPr kumimoji="1" lang="ja-JP" altLang="en-US" smtClean="0"/>
              <a:t>‹#›</a:t>
            </a:fld>
            <a:endParaRPr kumimoji="1" lang="ja-JP" altLang="en-US"/>
          </a:p>
        </p:txBody>
      </p:sp>
      <p:grpSp>
        <p:nvGrpSpPr>
          <p:cNvPr id="2" name="Group 1"/>
          <p:cNvGrpSpPr/>
          <p:nvPr/>
        </p:nvGrpSpPr>
        <p:grpSpPr>
          <a:xfrm>
            <a:off x="-15725" y="315606"/>
            <a:ext cx="7591485" cy="1012309"/>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rozu@kipc.or.jp"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雲 1"/>
          <p:cNvSpPr/>
          <p:nvPr/>
        </p:nvSpPr>
        <p:spPr>
          <a:xfrm>
            <a:off x="310570" y="442215"/>
            <a:ext cx="6221968" cy="2744246"/>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9552" tIns="49776" rIns="99552" bIns="49776" rtlCol="0" anchor="ctr"/>
          <a:lstStyle/>
          <a:p>
            <a:pPr algn="ctr"/>
            <a:r>
              <a:rPr lang="ja-JP" altLang="en-US" sz="4000" dirty="0">
                <a:ln>
                  <a:solidFill>
                    <a:schemeClr val="tx1"/>
                  </a:solidFill>
                </a:ln>
                <a:solidFill>
                  <a:srgbClr val="FFAF8B"/>
                </a:solidFill>
                <a:latin typeface="HGP創英角ﾎﾟｯﾌﾟ体" panose="040B0A00000000000000" pitchFamily="50" charset="-128"/>
                <a:ea typeface="HGP創英角ﾎﾟｯﾌﾟ体" panose="040B0A00000000000000" pitchFamily="50" charset="-128"/>
              </a:rPr>
              <a:t>事</a:t>
            </a:r>
            <a:r>
              <a:rPr lang="ja-JP" altLang="en-US" sz="4000" dirty="0">
                <a:ln>
                  <a:solidFill>
                    <a:schemeClr val="tx1"/>
                  </a:solidFill>
                </a:ln>
                <a:solidFill>
                  <a:srgbClr val="FFCC00"/>
                </a:solidFill>
                <a:latin typeface="HGP創英角ﾎﾟｯﾌﾟ体" panose="040B0A00000000000000" pitchFamily="50" charset="-128"/>
                <a:ea typeface="HGP創英角ﾎﾟｯﾌﾟ体" panose="040B0A00000000000000" pitchFamily="50" charset="-128"/>
              </a:rPr>
              <a:t>業</a:t>
            </a:r>
            <a:r>
              <a:rPr lang="ja-JP" altLang="en-US" sz="4000" dirty="0" smtClean="0">
                <a:ln>
                  <a:solidFill>
                    <a:schemeClr val="tx1"/>
                  </a:solidFill>
                </a:ln>
                <a:solidFill>
                  <a:srgbClr val="FFAF8B"/>
                </a:solidFill>
                <a:latin typeface="HGP創英角ﾎﾟｯﾌﾟ体" panose="040B0A00000000000000" pitchFamily="50" charset="-128"/>
                <a:ea typeface="HGP創英角ﾎﾟｯﾌﾟ体" panose="040B0A00000000000000" pitchFamily="50" charset="-128"/>
              </a:rPr>
              <a:t>承</a:t>
            </a:r>
            <a:r>
              <a:rPr lang="ja-JP" altLang="en-US" sz="4000" dirty="0" smtClean="0">
                <a:ln>
                  <a:solidFill>
                    <a:schemeClr val="tx1"/>
                  </a:solidFill>
                </a:ln>
                <a:solidFill>
                  <a:srgbClr val="FFCC00"/>
                </a:solidFill>
                <a:latin typeface="HGP創英角ﾎﾟｯﾌﾟ体" panose="040B0A00000000000000" pitchFamily="50" charset="-128"/>
                <a:ea typeface="HGP創英角ﾎﾟｯﾌﾟ体" panose="040B0A00000000000000" pitchFamily="50" charset="-128"/>
              </a:rPr>
              <a:t>継</a:t>
            </a:r>
            <a:r>
              <a:rPr lang="ja-JP" altLang="en-US" sz="4000" dirty="0" smtClean="0">
                <a:ln>
                  <a:solidFill>
                    <a:schemeClr val="tx1"/>
                  </a:solidFill>
                </a:ln>
                <a:solidFill>
                  <a:srgbClr val="FFAF8B"/>
                </a:solidFill>
                <a:latin typeface="HGP創英角ﾎﾟｯﾌﾟ体" panose="040B0A00000000000000" pitchFamily="50" charset="-128"/>
                <a:ea typeface="HGP創英角ﾎﾟｯﾌﾟ体" panose="040B0A00000000000000" pitchFamily="50" charset="-128"/>
              </a:rPr>
              <a:t>セ</a:t>
            </a:r>
            <a:r>
              <a:rPr lang="ja-JP" altLang="en-US" sz="4000" dirty="0" smtClean="0">
                <a:ln>
                  <a:solidFill>
                    <a:schemeClr val="tx1"/>
                  </a:solidFill>
                </a:ln>
                <a:solidFill>
                  <a:srgbClr val="FFCC00"/>
                </a:solidFill>
                <a:latin typeface="HGP創英角ﾎﾟｯﾌﾟ体" panose="040B0A00000000000000" pitchFamily="50" charset="-128"/>
                <a:ea typeface="HGP創英角ﾎﾟｯﾌﾟ体" panose="040B0A00000000000000" pitchFamily="50" charset="-128"/>
              </a:rPr>
              <a:t>ミ</a:t>
            </a:r>
            <a:r>
              <a:rPr lang="ja-JP" altLang="en-US" sz="4000" dirty="0" smtClean="0">
                <a:ln>
                  <a:solidFill>
                    <a:schemeClr val="tx1"/>
                  </a:solidFill>
                </a:ln>
                <a:solidFill>
                  <a:srgbClr val="FFAF8B"/>
                </a:solidFill>
                <a:latin typeface="HGP創英角ﾎﾟｯﾌﾟ体" panose="040B0A00000000000000" pitchFamily="50" charset="-128"/>
                <a:ea typeface="HGP創英角ﾎﾟｯﾌﾟ体" panose="040B0A00000000000000" pitchFamily="50" charset="-128"/>
              </a:rPr>
              <a:t>ナ</a:t>
            </a:r>
            <a:r>
              <a:rPr lang="ja-JP" altLang="en-US" sz="4000" dirty="0" smtClean="0">
                <a:ln>
                  <a:solidFill>
                    <a:schemeClr val="tx1"/>
                  </a:solidFill>
                </a:ln>
                <a:solidFill>
                  <a:srgbClr val="FFCC00"/>
                </a:solidFill>
                <a:latin typeface="HGP創英角ﾎﾟｯﾌﾟ体" panose="040B0A00000000000000" pitchFamily="50" charset="-128"/>
                <a:ea typeface="HGP創英角ﾎﾟｯﾌﾟ体" panose="040B0A00000000000000" pitchFamily="50" charset="-128"/>
              </a:rPr>
              <a:t>ー</a:t>
            </a:r>
            <a:endParaRPr lang="en-US" altLang="ja-JP" sz="4000" dirty="0">
              <a:ln>
                <a:solidFill>
                  <a:schemeClr val="tx1"/>
                </a:solidFill>
              </a:ln>
              <a:solidFill>
                <a:srgbClr val="FFCC00"/>
              </a:solidFill>
              <a:latin typeface="HGP創英角ﾎﾟｯﾌﾟ体" panose="040B0A00000000000000" pitchFamily="50" charset="-128"/>
              <a:ea typeface="HGP創英角ﾎﾟｯﾌﾟ体" panose="040B0A00000000000000" pitchFamily="50" charset="-128"/>
            </a:endParaRPr>
          </a:p>
          <a:p>
            <a:pPr algn="ctr"/>
            <a:r>
              <a:rPr lang="ja-JP" altLang="en-US" sz="2200" dirty="0" smtClean="0">
                <a:solidFill>
                  <a:schemeClr val="tx1"/>
                </a:solidFill>
                <a:latin typeface="HGP創英角ﾎﾟｯﾌﾟ体" panose="040B0A00000000000000" pitchFamily="50" charset="-128"/>
                <a:ea typeface="HGP創英角ﾎﾟｯﾌﾟ体" panose="040B0A00000000000000" pitchFamily="50" charset="-128"/>
              </a:rPr>
              <a:t>施策や税制等についてのまとめ</a:t>
            </a:r>
            <a:endParaRPr lang="en-US" altLang="ja-JP" sz="22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r>
              <a:rPr lang="ja-JP" altLang="en-US" sz="2200" dirty="0" smtClean="0">
                <a:solidFill>
                  <a:schemeClr val="tx1"/>
                </a:solidFill>
                <a:latin typeface="HGP創英角ﾎﾟｯﾌﾟ体" panose="040B0A00000000000000" pitchFamily="50" charset="-128"/>
                <a:ea typeface="HGP創英角ﾎﾟｯﾌﾟ体" panose="040B0A00000000000000" pitchFamily="50" charset="-128"/>
              </a:rPr>
              <a:t>～</a:t>
            </a:r>
            <a:r>
              <a:rPr lang="ja-JP" altLang="en-US" sz="4000" dirty="0" smtClean="0">
                <a:solidFill>
                  <a:srgbClr val="0000FF"/>
                </a:solidFill>
                <a:latin typeface="HGP創英角ﾎﾟｯﾌﾟ体" panose="040B0A00000000000000" pitchFamily="50" charset="-128"/>
                <a:ea typeface="HGP創英角ﾎﾟｯﾌﾟ体" panose="040B0A00000000000000" pitchFamily="50" charset="-128"/>
              </a:rPr>
              <a:t>輝く未来へ</a:t>
            </a:r>
            <a:r>
              <a:rPr lang="ja-JP" altLang="en-US" sz="2200" dirty="0" smtClean="0">
                <a:solidFill>
                  <a:schemeClr val="tx1"/>
                </a:solidFill>
                <a:latin typeface="HGP創英角ﾎﾟｯﾌﾟ体" panose="040B0A00000000000000" pitchFamily="50" charset="-128"/>
                <a:ea typeface="HGP創英角ﾎﾟｯﾌﾟ体" panose="040B0A00000000000000" pitchFamily="50" charset="-128"/>
              </a:rPr>
              <a:t>～</a:t>
            </a:r>
            <a:endParaRPr lang="ja-JP" altLang="en-US" sz="2200"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5" name="テキスト ボックス 4"/>
          <p:cNvSpPr txBox="1"/>
          <p:nvPr/>
        </p:nvSpPr>
        <p:spPr>
          <a:xfrm>
            <a:off x="85676" y="4498534"/>
            <a:ext cx="7331085" cy="6248361"/>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lIns="99552" tIns="49776" rIns="99552" bIns="49776" rtlCol="0">
            <a:spAutoFit/>
          </a:bodyPr>
          <a:lstStyle/>
          <a:p>
            <a:r>
              <a:rPr kumimoji="1" lang="en-US" altLang="ja-JP" b="1" dirty="0" smtClean="0">
                <a:latin typeface="+mj-ea"/>
                <a:ea typeface="+mj-ea"/>
              </a:rPr>
              <a:t>2020</a:t>
            </a:r>
            <a:r>
              <a:rPr kumimoji="1" lang="ja-JP" altLang="en-US" b="1" dirty="0" smtClean="0">
                <a:latin typeface="+mj-ea"/>
                <a:ea typeface="+mj-ea"/>
              </a:rPr>
              <a:t>年</a:t>
            </a:r>
            <a:r>
              <a:rPr lang="en-US" altLang="ja-JP" sz="3000" b="1" dirty="0">
                <a:latin typeface="+mj-ea"/>
                <a:ea typeface="+mj-ea"/>
              </a:rPr>
              <a:t>2</a:t>
            </a:r>
            <a:r>
              <a:rPr kumimoji="1" lang="ja-JP" altLang="en-US" b="1" dirty="0" smtClean="0">
                <a:latin typeface="+mj-ea"/>
                <a:ea typeface="+mj-ea"/>
              </a:rPr>
              <a:t>月</a:t>
            </a:r>
            <a:r>
              <a:rPr lang="en-US" altLang="ja-JP" sz="3000" b="1" dirty="0">
                <a:latin typeface="+mj-ea"/>
                <a:ea typeface="+mj-ea"/>
              </a:rPr>
              <a:t>12</a:t>
            </a:r>
            <a:r>
              <a:rPr kumimoji="1" lang="ja-JP" altLang="en-US" b="1" dirty="0" smtClean="0">
                <a:latin typeface="+mj-ea"/>
                <a:ea typeface="+mj-ea"/>
              </a:rPr>
              <a:t>日（水）</a:t>
            </a:r>
            <a:r>
              <a:rPr kumimoji="1" lang="ja-JP" altLang="en-US" dirty="0" smtClean="0">
                <a:latin typeface="+mj-ea"/>
                <a:ea typeface="+mj-ea"/>
              </a:rPr>
              <a:t>　</a:t>
            </a:r>
            <a:r>
              <a:rPr kumimoji="1" lang="en-US" altLang="ja-JP" b="1" dirty="0" smtClean="0">
                <a:latin typeface="+mj-ea"/>
                <a:ea typeface="+mj-ea"/>
              </a:rPr>
              <a:t>15</a:t>
            </a:r>
            <a:r>
              <a:rPr kumimoji="1" lang="ja-JP" altLang="en-US" b="1" dirty="0" smtClean="0">
                <a:latin typeface="+mj-ea"/>
                <a:ea typeface="+mj-ea"/>
              </a:rPr>
              <a:t>：</a:t>
            </a:r>
            <a:r>
              <a:rPr kumimoji="1" lang="en-US" altLang="ja-JP" b="1" dirty="0" smtClean="0">
                <a:latin typeface="+mj-ea"/>
                <a:ea typeface="+mj-ea"/>
              </a:rPr>
              <a:t>00</a:t>
            </a:r>
            <a:r>
              <a:rPr kumimoji="1" lang="ja-JP" altLang="en-US" b="1" dirty="0" smtClean="0">
                <a:latin typeface="+mj-ea"/>
                <a:ea typeface="+mj-ea"/>
              </a:rPr>
              <a:t>～</a:t>
            </a:r>
            <a:r>
              <a:rPr kumimoji="1" lang="en-US" altLang="ja-JP" b="1" dirty="0" smtClean="0">
                <a:latin typeface="+mj-ea"/>
                <a:ea typeface="+mj-ea"/>
              </a:rPr>
              <a:t>17</a:t>
            </a:r>
            <a:r>
              <a:rPr kumimoji="1" lang="ja-JP" altLang="en-US" b="1" dirty="0" smtClean="0">
                <a:latin typeface="+mj-ea"/>
                <a:ea typeface="+mj-ea"/>
              </a:rPr>
              <a:t>：</a:t>
            </a:r>
            <a:r>
              <a:rPr lang="en-US" altLang="ja-JP" b="1" dirty="0">
                <a:latin typeface="+mj-ea"/>
                <a:ea typeface="+mj-ea"/>
              </a:rPr>
              <a:t>0</a:t>
            </a:r>
            <a:r>
              <a:rPr kumimoji="1" lang="en-US" altLang="ja-JP" b="1" dirty="0" smtClean="0">
                <a:latin typeface="+mj-ea"/>
                <a:ea typeface="+mj-ea"/>
              </a:rPr>
              <a:t>0</a:t>
            </a:r>
            <a:r>
              <a:rPr lang="ja-JP" altLang="en-US" b="1" dirty="0">
                <a:latin typeface="+mj-ea"/>
                <a:ea typeface="+mj-ea"/>
              </a:rPr>
              <a:t>　　</a:t>
            </a:r>
            <a:r>
              <a:rPr kumimoji="1" lang="ja-JP" altLang="en-US" b="1" dirty="0" smtClean="0">
                <a:latin typeface="+mj-ea"/>
                <a:ea typeface="+mj-ea"/>
              </a:rPr>
              <a:t>定員３０名</a:t>
            </a:r>
            <a:endParaRPr kumimoji="1" lang="en-US" altLang="ja-JP" b="1" dirty="0" smtClean="0">
              <a:latin typeface="+mj-ea"/>
              <a:ea typeface="+mj-ea"/>
            </a:endParaRPr>
          </a:p>
          <a:p>
            <a:r>
              <a:rPr kumimoji="1" lang="en-US" altLang="ja-JP" sz="1050" b="1" dirty="0" smtClean="0">
                <a:latin typeface="+mj-ea"/>
                <a:ea typeface="+mj-ea"/>
              </a:rPr>
              <a:t>※</a:t>
            </a:r>
            <a:r>
              <a:rPr kumimoji="1" lang="ja-JP" altLang="en-US" sz="1050" b="1" dirty="0" smtClean="0">
                <a:latin typeface="+mj-ea"/>
                <a:ea typeface="+mj-ea"/>
              </a:rPr>
              <a:t>セミナー終了後、１７時から</a:t>
            </a:r>
            <a:r>
              <a:rPr lang="ja-JP" altLang="en-US" sz="1050" b="1" dirty="0">
                <a:latin typeface="+mj-ea"/>
                <a:ea typeface="+mj-ea"/>
              </a:rPr>
              <a:t>当会場にて</a:t>
            </a:r>
            <a:r>
              <a:rPr kumimoji="1" lang="ja-JP" altLang="en-US" sz="1050" b="1" dirty="0" smtClean="0">
                <a:latin typeface="+mj-ea"/>
                <a:ea typeface="+mj-ea"/>
              </a:rPr>
              <a:t>個別相談会を開催いたします。</a:t>
            </a:r>
            <a:endParaRPr kumimoji="1" lang="en-US" altLang="ja-JP" sz="1050" b="1" dirty="0" smtClean="0">
              <a:latin typeface="+mj-ea"/>
              <a:ea typeface="+mj-ea"/>
            </a:endParaRPr>
          </a:p>
          <a:p>
            <a:r>
              <a:rPr kumimoji="1" lang="ja-JP" altLang="en-US" sz="1900" dirty="0" smtClean="0">
                <a:latin typeface="+mj-ea"/>
                <a:ea typeface="+mj-ea"/>
              </a:rPr>
              <a:t>川崎市産業振興会館 </a:t>
            </a:r>
            <a:r>
              <a:rPr lang="en-US" altLang="ja-JP" sz="1900" dirty="0" smtClean="0">
                <a:latin typeface="+mj-ea"/>
                <a:ea typeface="+mj-ea"/>
              </a:rPr>
              <a:t>10</a:t>
            </a:r>
            <a:r>
              <a:rPr lang="ja-JP" altLang="en-US" sz="1900" dirty="0" smtClean="0">
                <a:latin typeface="+mj-ea"/>
                <a:ea typeface="+mj-ea"/>
              </a:rPr>
              <a:t>階 第</a:t>
            </a:r>
            <a:r>
              <a:rPr lang="en-US" altLang="ja-JP" sz="1900" dirty="0" smtClean="0">
                <a:latin typeface="+mj-ea"/>
                <a:ea typeface="+mj-ea"/>
              </a:rPr>
              <a:t>4</a:t>
            </a:r>
            <a:r>
              <a:rPr lang="ja-JP" altLang="en-US" sz="1900" dirty="0">
                <a:latin typeface="+mj-ea"/>
                <a:ea typeface="+mj-ea"/>
              </a:rPr>
              <a:t>会議室　（川崎市幸区堀川町</a:t>
            </a:r>
            <a:r>
              <a:rPr lang="en-US" altLang="ja-JP" sz="1900" dirty="0">
                <a:latin typeface="+mj-ea"/>
                <a:ea typeface="+mj-ea"/>
              </a:rPr>
              <a:t>66-20</a:t>
            </a:r>
            <a:r>
              <a:rPr lang="ja-JP" altLang="en-US" sz="1900" dirty="0">
                <a:latin typeface="+mj-ea"/>
                <a:ea typeface="+mj-ea"/>
              </a:rPr>
              <a:t>）</a:t>
            </a:r>
            <a:endParaRPr lang="en-US" altLang="ja-JP" sz="1900" dirty="0">
              <a:latin typeface="+mj-ea"/>
              <a:ea typeface="+mj-ea"/>
            </a:endParaRPr>
          </a:p>
          <a:p>
            <a:r>
              <a:rPr lang="ja-JP" altLang="en-US" sz="1100" b="1" dirty="0">
                <a:latin typeface="+mj-ea"/>
                <a:ea typeface="+mj-ea"/>
              </a:rPr>
              <a:t>　</a:t>
            </a:r>
            <a:endParaRPr lang="en-US" altLang="ja-JP" sz="1100" b="1" dirty="0" smtClean="0">
              <a:latin typeface="+mj-ea"/>
              <a:ea typeface="+mj-ea"/>
            </a:endParaRPr>
          </a:p>
          <a:p>
            <a:endParaRPr lang="en-US" altLang="ja-JP" sz="1100" b="1" dirty="0">
              <a:latin typeface="+mj-ea"/>
              <a:ea typeface="+mj-ea"/>
            </a:endParaRPr>
          </a:p>
          <a:p>
            <a:r>
              <a:rPr lang="ja-JP" altLang="en-US" sz="1100" b="1" dirty="0" smtClean="0">
                <a:latin typeface="+mj-ea"/>
                <a:ea typeface="+mj-ea"/>
              </a:rPr>
              <a:t>　今後１０年間の間に、７０歳を超える中小企業・小規模事業者の経営者は約２４５万人になると言われており、そのうち過半数以上は後継者が未定となっております。現状のままだと、廃業の増加により多くの雇用や国内総生産が失われてしまうことに・・・。そこで国</a:t>
            </a:r>
            <a:r>
              <a:rPr lang="ja-JP" altLang="en-US" sz="1100" b="1" dirty="0">
                <a:latin typeface="+mj-ea"/>
                <a:ea typeface="+mj-ea"/>
              </a:rPr>
              <a:t>は</a:t>
            </a:r>
            <a:r>
              <a:rPr lang="ja-JP" altLang="en-US" sz="1100" b="1" dirty="0" smtClean="0">
                <a:latin typeface="+mj-ea"/>
                <a:ea typeface="+mj-ea"/>
              </a:rPr>
              <a:t>税制</a:t>
            </a:r>
            <a:r>
              <a:rPr lang="ja-JP" altLang="en-US" sz="1100" b="1" dirty="0">
                <a:latin typeface="+mj-ea"/>
                <a:ea typeface="+mj-ea"/>
              </a:rPr>
              <a:t>や各種施策を通じて事業承継支援に積極的な取り組みを始めています。</a:t>
            </a:r>
            <a:endParaRPr lang="en-US" altLang="ja-JP" sz="1100" b="1" dirty="0">
              <a:latin typeface="+mj-ea"/>
              <a:ea typeface="+mj-ea"/>
            </a:endParaRPr>
          </a:p>
          <a:p>
            <a:r>
              <a:rPr lang="ja-JP" altLang="en-US" sz="1100" b="1" dirty="0">
                <a:latin typeface="+mj-ea"/>
                <a:ea typeface="+mj-ea"/>
              </a:rPr>
              <a:t>　</a:t>
            </a:r>
            <a:r>
              <a:rPr lang="ja-JP" altLang="en-US" sz="1100" b="1" dirty="0" smtClean="0">
                <a:latin typeface="+mj-ea"/>
                <a:ea typeface="+mj-ea"/>
              </a:rPr>
              <a:t>この</a:t>
            </a:r>
            <a:r>
              <a:rPr lang="ja-JP" altLang="en-US" sz="1100" b="1" dirty="0">
                <a:latin typeface="+mj-ea"/>
                <a:ea typeface="+mj-ea"/>
              </a:rPr>
              <a:t>セミナー</a:t>
            </a:r>
            <a:r>
              <a:rPr lang="ja-JP" altLang="en-US" sz="1100" b="1" dirty="0" smtClean="0">
                <a:latin typeface="+mj-ea"/>
                <a:ea typeface="+mj-ea"/>
              </a:rPr>
              <a:t>では</a:t>
            </a:r>
            <a:r>
              <a:rPr lang="ja-JP" altLang="en-US" sz="1100" b="1" dirty="0" smtClean="0">
                <a:solidFill>
                  <a:schemeClr val="accent2"/>
                </a:solidFill>
                <a:latin typeface="+mj-ea"/>
                <a:ea typeface="+mj-ea"/>
              </a:rPr>
              <a:t>事業承継に関する施策や税制等</a:t>
            </a:r>
            <a:r>
              <a:rPr lang="ja-JP" altLang="en-US" sz="1100" b="1" dirty="0" smtClean="0">
                <a:solidFill>
                  <a:schemeClr val="tx1"/>
                </a:solidFill>
                <a:latin typeface="+mj-ea"/>
                <a:ea typeface="+mj-ea"/>
              </a:rPr>
              <a:t>には</a:t>
            </a:r>
            <a:r>
              <a:rPr lang="ja-JP" altLang="en-US" sz="1100" b="1" dirty="0" smtClean="0">
                <a:solidFill>
                  <a:schemeClr val="accent2"/>
                </a:solidFill>
                <a:latin typeface="+mj-ea"/>
                <a:ea typeface="+mj-ea"/>
              </a:rPr>
              <a:t>どのようなものがあるのか</a:t>
            </a:r>
            <a:r>
              <a:rPr lang="ja-JP" altLang="en-US" sz="1100" b="1" dirty="0" smtClean="0">
                <a:latin typeface="+mj-ea"/>
                <a:ea typeface="+mj-ea"/>
              </a:rPr>
              <a:t>をわかりやすく</a:t>
            </a:r>
            <a:r>
              <a:rPr lang="ja-JP" altLang="en-US" sz="1100" b="1" dirty="0">
                <a:latin typeface="+mj-ea"/>
                <a:ea typeface="+mj-ea"/>
              </a:rPr>
              <a:t>解説します</a:t>
            </a:r>
            <a:r>
              <a:rPr lang="ja-JP" altLang="en-US" sz="1100" b="1" dirty="0" smtClean="0">
                <a:latin typeface="+mj-ea"/>
                <a:ea typeface="+mj-ea"/>
              </a:rPr>
              <a:t>。</a:t>
            </a:r>
            <a:endParaRPr lang="en-US" altLang="ja-JP" sz="1100" b="1" dirty="0" smtClean="0">
              <a:latin typeface="+mj-ea"/>
              <a:ea typeface="+mj-ea"/>
            </a:endParaRPr>
          </a:p>
          <a:p>
            <a:r>
              <a:rPr lang="ja-JP" altLang="en-US" sz="1100" b="1" dirty="0">
                <a:latin typeface="+mj-ea"/>
                <a:ea typeface="+mj-ea"/>
              </a:rPr>
              <a:t>　</a:t>
            </a:r>
            <a:endParaRPr lang="en-US" altLang="ja-JP" sz="900" dirty="0">
              <a:latin typeface="+mj-ea"/>
              <a:ea typeface="+mj-ea"/>
            </a:endParaRPr>
          </a:p>
          <a:p>
            <a:r>
              <a:rPr lang="ja-JP" altLang="en-US" sz="1500" b="1" dirty="0">
                <a:latin typeface="+mj-ea"/>
                <a:ea typeface="+mj-ea"/>
              </a:rPr>
              <a:t>◆講師：坪田　誠治　氏</a:t>
            </a:r>
            <a:endParaRPr lang="en-US" altLang="ja-JP" sz="1500" b="1" dirty="0">
              <a:latin typeface="+mj-ea"/>
              <a:ea typeface="+mj-ea"/>
            </a:endParaRPr>
          </a:p>
          <a:p>
            <a:r>
              <a:rPr lang="ja-JP" altLang="en-US" sz="1100" b="1" dirty="0">
                <a:latin typeface="+mj-ea"/>
                <a:ea typeface="+mj-ea"/>
              </a:rPr>
              <a:t>（神奈川県よろず支援拠点　コーディネーター　中小企業診断士・事業承継士）</a:t>
            </a:r>
            <a:endParaRPr lang="en-US" altLang="ja-JP" sz="1700" b="1" dirty="0">
              <a:latin typeface="+mj-ea"/>
              <a:ea typeface="+mj-ea"/>
            </a:endParaRPr>
          </a:p>
          <a:p>
            <a:r>
              <a:rPr lang="ja-JP" altLang="en-US" sz="1100" dirty="0">
                <a:latin typeface="+mj-ea"/>
                <a:ea typeface="+mj-ea"/>
              </a:rPr>
              <a:t>大学卒業後、メーカー系商社に勤務し、主に法人営業、マーケティングに従事する。</a:t>
            </a:r>
            <a:r>
              <a:rPr lang="en-US" altLang="ja-JP" sz="1100" dirty="0">
                <a:latin typeface="+mj-ea"/>
                <a:ea typeface="+mj-ea"/>
              </a:rPr>
              <a:t>2015</a:t>
            </a:r>
            <a:r>
              <a:rPr lang="ja-JP" altLang="en-US" sz="1100" dirty="0">
                <a:latin typeface="+mj-ea"/>
                <a:ea typeface="+mj-ea"/>
              </a:rPr>
              <a:t>年にコンサルタント</a:t>
            </a:r>
            <a:endParaRPr lang="en-US" altLang="ja-JP" sz="1100" dirty="0">
              <a:latin typeface="+mj-ea"/>
              <a:ea typeface="+mj-ea"/>
            </a:endParaRPr>
          </a:p>
          <a:p>
            <a:r>
              <a:rPr lang="ja-JP" altLang="en-US" sz="1100" dirty="0">
                <a:latin typeface="+mj-ea"/>
                <a:ea typeface="+mj-ea"/>
              </a:rPr>
              <a:t>として独立開業。企業の営業力強化を通じた後継者育成、事業承継支援など数多く実践している。</a:t>
            </a:r>
            <a:endParaRPr lang="en-US" altLang="ja-JP" sz="1100" dirty="0">
              <a:latin typeface="+mj-ea"/>
              <a:ea typeface="+mj-ea"/>
            </a:endParaRPr>
          </a:p>
          <a:p>
            <a:r>
              <a:rPr lang="en-US" altLang="ja-JP" sz="1100" dirty="0">
                <a:latin typeface="+mj-ea"/>
                <a:ea typeface="+mj-ea"/>
              </a:rPr>
              <a:t>2016</a:t>
            </a:r>
            <a:r>
              <a:rPr lang="ja-JP" altLang="en-US" sz="1100" dirty="0">
                <a:latin typeface="+mj-ea"/>
                <a:ea typeface="+mj-ea"/>
              </a:rPr>
              <a:t>年より神奈川県よろず支援拠点にコーディネーターとして参画。</a:t>
            </a:r>
            <a:endParaRPr lang="en-US" altLang="ja-JP" sz="1100" dirty="0">
              <a:latin typeface="+mj-ea"/>
              <a:ea typeface="+mj-ea"/>
            </a:endParaRPr>
          </a:p>
          <a:p>
            <a:endParaRPr lang="en-US" altLang="ja-JP" sz="700" b="1" dirty="0">
              <a:latin typeface="+mj-ea"/>
              <a:ea typeface="+mj-ea"/>
            </a:endParaRPr>
          </a:p>
          <a:p>
            <a:pPr lvl="0"/>
            <a:r>
              <a:rPr lang="ja-JP" altLang="en-US" sz="1500" b="1" dirty="0">
                <a:latin typeface="+mj-ea"/>
                <a:ea typeface="+mj-ea"/>
              </a:rPr>
              <a:t>◆講師：桐澤　寛興　氏</a:t>
            </a:r>
            <a:endParaRPr lang="en-US" altLang="ja-JP" sz="1500" b="1" dirty="0">
              <a:latin typeface="+mj-ea"/>
              <a:ea typeface="+mj-ea"/>
            </a:endParaRPr>
          </a:p>
          <a:p>
            <a:pPr lvl="0"/>
            <a:r>
              <a:rPr lang="ja-JP" altLang="en-US" sz="1100" b="1" dirty="0">
                <a:solidFill>
                  <a:prstClr val="black"/>
                </a:solidFill>
                <a:latin typeface="+mj-ea"/>
                <a:ea typeface="+mj-ea"/>
              </a:rPr>
              <a:t>（神奈川県よろず支援拠点　コーディネーター　税理士）</a:t>
            </a:r>
            <a:endParaRPr lang="en-US" altLang="ja-JP" sz="1500" b="1" dirty="0">
              <a:latin typeface="+mj-ea"/>
              <a:ea typeface="+mj-ea"/>
            </a:endParaRPr>
          </a:p>
          <a:p>
            <a:r>
              <a:rPr lang="ja-JP" altLang="en-US" sz="1100" dirty="0">
                <a:latin typeface="+mj-ea"/>
                <a:ea typeface="+mj-ea"/>
              </a:rPr>
              <a:t>大学卒業後、不動産会社勤務を経て会計事務所に勤務し税理士資格を取得。その後、社内</a:t>
            </a:r>
            <a:r>
              <a:rPr lang="ja-JP" altLang="en-US" sz="1100" dirty="0" smtClean="0">
                <a:latin typeface="+mj-ea"/>
                <a:ea typeface="+mj-ea"/>
              </a:rPr>
              <a:t>ベンチャー企業</a:t>
            </a:r>
            <a:endParaRPr lang="en-US" altLang="ja-JP" sz="1100" dirty="0" smtClean="0">
              <a:latin typeface="+mj-ea"/>
              <a:ea typeface="+mj-ea"/>
            </a:endParaRPr>
          </a:p>
          <a:p>
            <a:r>
              <a:rPr lang="ja-JP" altLang="en-US" sz="1100" dirty="0" err="1" smtClean="0">
                <a:latin typeface="+mj-ea"/>
                <a:ea typeface="+mj-ea"/>
              </a:rPr>
              <a:t>にて</a:t>
            </a:r>
            <a:r>
              <a:rPr lang="ja-JP" altLang="en-US" sz="1100" dirty="0">
                <a:latin typeface="+mj-ea"/>
                <a:ea typeface="+mj-ea"/>
              </a:rPr>
              <a:t>資金調達、上場準備、社内体制構築に携わる。</a:t>
            </a:r>
            <a:r>
              <a:rPr lang="en-US" altLang="ja-JP" sz="1100" dirty="0">
                <a:latin typeface="+mj-ea"/>
                <a:ea typeface="+mj-ea"/>
              </a:rPr>
              <a:t>2004</a:t>
            </a:r>
            <a:r>
              <a:rPr lang="ja-JP" altLang="en-US" sz="1100" dirty="0">
                <a:latin typeface="+mj-ea"/>
                <a:ea typeface="+mj-ea"/>
              </a:rPr>
              <a:t>年に独立開業、通常の申告業務の他</a:t>
            </a:r>
            <a:r>
              <a:rPr lang="ja-JP" altLang="en-US" sz="1100" dirty="0" smtClean="0">
                <a:latin typeface="+mj-ea"/>
                <a:ea typeface="+mj-ea"/>
              </a:rPr>
              <a:t>、中</a:t>
            </a:r>
            <a:r>
              <a:rPr lang="ja-JP" altLang="en-US" sz="1100" dirty="0">
                <a:latin typeface="+mj-ea"/>
                <a:ea typeface="+mj-ea"/>
              </a:rPr>
              <a:t>小企業</a:t>
            </a:r>
            <a:r>
              <a:rPr lang="ja-JP" altLang="en-US" sz="1100" dirty="0" smtClean="0">
                <a:latin typeface="+mj-ea"/>
                <a:ea typeface="+mj-ea"/>
              </a:rPr>
              <a:t>の</a:t>
            </a:r>
            <a:endParaRPr lang="en-US" altLang="ja-JP" sz="1100" dirty="0" smtClean="0">
              <a:latin typeface="+mj-ea"/>
              <a:ea typeface="+mj-ea"/>
            </a:endParaRPr>
          </a:p>
          <a:p>
            <a:r>
              <a:rPr lang="ja-JP" altLang="en-US" sz="1100" dirty="0" smtClean="0">
                <a:latin typeface="+mj-ea"/>
                <a:ea typeface="+mj-ea"/>
              </a:rPr>
              <a:t>経営</a:t>
            </a:r>
            <a:r>
              <a:rPr lang="ja-JP" altLang="en-US" sz="1100" dirty="0">
                <a:latin typeface="+mj-ea"/>
                <a:ea typeface="+mj-ea"/>
              </a:rPr>
              <a:t>改善、事業承継、</a:t>
            </a:r>
            <a:r>
              <a:rPr lang="en-US" altLang="ja-JP" sz="1100" dirty="0">
                <a:latin typeface="+mj-ea"/>
                <a:ea typeface="+mj-ea"/>
              </a:rPr>
              <a:t>M&amp;A</a:t>
            </a:r>
            <a:r>
              <a:rPr lang="ja-JP" altLang="en-US" sz="1100" dirty="0">
                <a:latin typeface="+mj-ea"/>
                <a:ea typeface="+mj-ea"/>
              </a:rPr>
              <a:t>支援も行っている。</a:t>
            </a:r>
            <a:endParaRPr lang="en-US" altLang="ja-JP" sz="1100" dirty="0">
              <a:latin typeface="+mj-ea"/>
              <a:ea typeface="+mj-ea"/>
            </a:endParaRPr>
          </a:p>
          <a:p>
            <a:r>
              <a:rPr lang="en-US" altLang="ja-JP" sz="1100" dirty="0">
                <a:latin typeface="+mj-ea"/>
                <a:ea typeface="+mj-ea"/>
              </a:rPr>
              <a:t>2016</a:t>
            </a:r>
            <a:r>
              <a:rPr lang="ja-JP" altLang="en-US" sz="1100" dirty="0">
                <a:latin typeface="+mj-ea"/>
                <a:ea typeface="+mj-ea"/>
              </a:rPr>
              <a:t>年より神奈川県よろず支援拠点にコーディネーターとして参画</a:t>
            </a:r>
            <a:r>
              <a:rPr lang="ja-JP" altLang="en-US" sz="1100" dirty="0" smtClean="0">
                <a:latin typeface="+mj-ea"/>
                <a:ea typeface="+mj-ea"/>
              </a:rPr>
              <a:t>。</a:t>
            </a:r>
            <a:endParaRPr lang="en-US" altLang="ja-JP" sz="1100" dirty="0" smtClean="0">
              <a:latin typeface="+mj-ea"/>
              <a:ea typeface="+mj-ea"/>
            </a:endParaRPr>
          </a:p>
          <a:p>
            <a:endParaRPr lang="en-US" altLang="ja-JP" sz="1100" dirty="0">
              <a:latin typeface="+mj-ea"/>
              <a:ea typeface="+mj-ea"/>
            </a:endParaRPr>
          </a:p>
          <a:p>
            <a:endParaRPr lang="en-US" altLang="ja-JP" sz="700" b="1" dirty="0">
              <a:latin typeface="+mj-ea"/>
              <a:ea typeface="+mj-ea"/>
            </a:endParaRPr>
          </a:p>
          <a:p>
            <a:r>
              <a:rPr lang="en-US" altLang="ja-JP" sz="1000" dirty="0">
                <a:latin typeface="+mj-ea"/>
                <a:ea typeface="+mj-ea"/>
              </a:rPr>
              <a:t>※</a:t>
            </a:r>
            <a:r>
              <a:rPr lang="ja-JP" altLang="en-US" sz="1000" dirty="0">
                <a:latin typeface="+mj-ea"/>
                <a:ea typeface="+mj-ea"/>
              </a:rPr>
              <a:t>申込フォーム、または下記参加申込書にご記入の上、メール、</a:t>
            </a:r>
            <a:r>
              <a:rPr lang="en-US" altLang="ja-JP" sz="1000" dirty="0">
                <a:latin typeface="+mj-ea"/>
                <a:ea typeface="+mj-ea"/>
              </a:rPr>
              <a:t>FAX</a:t>
            </a:r>
            <a:r>
              <a:rPr lang="ja-JP" altLang="en-US" sz="1000" dirty="0">
                <a:latin typeface="+mj-ea"/>
                <a:ea typeface="+mj-ea"/>
              </a:rPr>
              <a:t>によりお申込みください。</a:t>
            </a:r>
            <a:r>
              <a:rPr lang="en-US" altLang="ja-JP" sz="1000" dirty="0">
                <a:latin typeface="+mj-ea"/>
                <a:ea typeface="+mj-ea"/>
              </a:rPr>
              <a:t>FAX:045-633-5194</a:t>
            </a:r>
            <a:endParaRPr lang="en-US" altLang="ja-JP" sz="1000" b="1" dirty="0">
              <a:latin typeface="+mj-ea"/>
              <a:ea typeface="+mj-ea"/>
            </a:endParaRPr>
          </a:p>
          <a:p>
            <a:endParaRPr lang="en-US" altLang="ja-JP" sz="1000" b="1" dirty="0">
              <a:latin typeface="+mj-ea"/>
              <a:ea typeface="+mj-ea"/>
            </a:endParaRPr>
          </a:p>
          <a:p>
            <a:endParaRPr lang="en-US" altLang="ja-JP" sz="1000" b="1" dirty="0">
              <a:latin typeface="+mj-ea"/>
              <a:ea typeface="+mj-ea"/>
            </a:endParaRPr>
          </a:p>
          <a:p>
            <a:endParaRPr lang="en-US" altLang="ja-JP" sz="1000" b="1" dirty="0">
              <a:latin typeface="+mj-ea"/>
              <a:ea typeface="+mj-ea"/>
            </a:endParaRPr>
          </a:p>
          <a:p>
            <a:endParaRPr lang="en-US" altLang="ja-JP" sz="1000" dirty="0">
              <a:latin typeface="+mj-ea"/>
              <a:ea typeface="+mj-ea"/>
            </a:endParaRPr>
          </a:p>
          <a:p>
            <a:r>
              <a:rPr lang="ja-JP" altLang="en-US" sz="1000" dirty="0">
                <a:latin typeface="+mj-ea"/>
                <a:ea typeface="+mj-ea"/>
              </a:rPr>
              <a:t>　</a:t>
            </a:r>
            <a:endParaRPr lang="en-US" altLang="ja-JP" sz="1000" dirty="0" smtClean="0">
              <a:latin typeface="+mj-ea"/>
              <a:ea typeface="+mj-ea"/>
            </a:endParaRPr>
          </a:p>
          <a:p>
            <a:endParaRPr lang="en-US" altLang="ja-JP" sz="1000" dirty="0" smtClean="0">
              <a:latin typeface="+mj-ea"/>
              <a:ea typeface="+mj-ea"/>
            </a:endParaRPr>
          </a:p>
          <a:p>
            <a:r>
              <a:rPr lang="ja-JP" altLang="en-US" sz="1000" dirty="0" smtClean="0">
                <a:latin typeface="+mj-ea"/>
                <a:ea typeface="+mj-ea"/>
              </a:rPr>
              <a:t>　 お問い合わせ</a:t>
            </a:r>
            <a:r>
              <a:rPr lang="ja-JP" altLang="en-US" sz="1000" dirty="0">
                <a:latin typeface="+mj-ea"/>
                <a:ea typeface="+mj-ea"/>
              </a:rPr>
              <a:t>（公財）神奈川産業振興センター経営総合相談課　☎</a:t>
            </a:r>
            <a:r>
              <a:rPr lang="en-US" altLang="ja-JP" sz="1000" dirty="0">
                <a:latin typeface="+mj-ea"/>
                <a:ea typeface="+mj-ea"/>
              </a:rPr>
              <a:t>045-633-5201</a:t>
            </a:r>
            <a:r>
              <a:rPr lang="ja-JP" altLang="en-US" sz="1000" dirty="0">
                <a:latin typeface="+mj-ea"/>
                <a:ea typeface="+mj-ea"/>
              </a:rPr>
              <a:t>　</a:t>
            </a:r>
            <a:r>
              <a:rPr lang="en-US" altLang="ja-JP" sz="1000" dirty="0">
                <a:latin typeface="+mj-ea"/>
                <a:ea typeface="+mj-ea"/>
              </a:rPr>
              <a:t>yorozu@kipc.or.jp</a:t>
            </a:r>
            <a:endParaRPr lang="en-US" altLang="ja-JP" sz="1000" dirty="0">
              <a:latin typeface="+mj-ea"/>
              <a:ea typeface="+mj-ea"/>
              <a:hlinkClick r:id="rId3"/>
            </a:endParaRPr>
          </a:p>
          <a:p>
            <a:r>
              <a:rPr lang="ja-JP" altLang="en-US" sz="1000" dirty="0">
                <a:latin typeface="+mj-ea"/>
                <a:ea typeface="+mj-ea"/>
              </a:rPr>
              <a:t>＊ご記入いただきました個人情報は、神奈川県よろず支援拠点・川崎市産業振興財団・川崎市信用保証協会に関する情報提供の</a:t>
            </a:r>
            <a:r>
              <a:rPr lang="ja-JP" altLang="en-US" sz="1000" dirty="0" smtClean="0">
                <a:latin typeface="+mj-ea"/>
                <a:ea typeface="+mj-ea"/>
              </a:rPr>
              <a:t>ため</a:t>
            </a:r>
            <a:endParaRPr lang="en-US" altLang="ja-JP" sz="1000" dirty="0" smtClean="0">
              <a:latin typeface="+mj-ea"/>
              <a:ea typeface="+mj-ea"/>
            </a:endParaRPr>
          </a:p>
          <a:p>
            <a:r>
              <a:rPr lang="ja-JP" altLang="en-US" sz="1000" dirty="0">
                <a:latin typeface="+mj-ea"/>
                <a:ea typeface="+mj-ea"/>
              </a:rPr>
              <a:t>　 </a:t>
            </a:r>
            <a:r>
              <a:rPr lang="ja-JP" altLang="en-US" sz="1000" dirty="0" smtClean="0">
                <a:latin typeface="+mj-ea"/>
                <a:ea typeface="+mj-ea"/>
              </a:rPr>
              <a:t>に</a:t>
            </a:r>
            <a:r>
              <a:rPr lang="ja-JP" altLang="en-US" sz="1000" dirty="0">
                <a:latin typeface="+mj-ea"/>
                <a:ea typeface="+mj-ea"/>
              </a:rPr>
              <a:t>利用いたします。</a:t>
            </a:r>
            <a:endParaRPr lang="en-US" altLang="ja-JP" sz="1000" dirty="0">
              <a:latin typeface="+mj-ea"/>
              <a:ea typeface="+mj-ea"/>
            </a:endParaRPr>
          </a:p>
        </p:txBody>
      </p:sp>
      <p:sp>
        <p:nvSpPr>
          <p:cNvPr id="10" name="正方形/長方形 9"/>
          <p:cNvSpPr/>
          <p:nvPr/>
        </p:nvSpPr>
        <p:spPr>
          <a:xfrm>
            <a:off x="6679995" y="1530276"/>
            <a:ext cx="647828" cy="682145"/>
          </a:xfrm>
          <a:prstGeom prst="rect">
            <a:avLst/>
          </a:prstGeom>
          <a:solidFill>
            <a:schemeClr val="accent6">
              <a:lumMod val="75000"/>
            </a:schemeClr>
          </a:solidFill>
          <a:ln>
            <a:noFill/>
          </a:ln>
        </p:spPr>
        <p:style>
          <a:lnRef idx="2">
            <a:schemeClr val="accent1"/>
          </a:lnRef>
          <a:fillRef idx="1">
            <a:schemeClr val="lt1"/>
          </a:fillRef>
          <a:effectRef idx="0">
            <a:schemeClr val="accent1"/>
          </a:effectRef>
          <a:fontRef idx="minor">
            <a:schemeClr val="dk1"/>
          </a:fontRef>
        </p:style>
        <p:txBody>
          <a:bodyPr lIns="99552" tIns="49776" rIns="99552" bIns="49776" rtlCol="0" anchor="ctr"/>
          <a:lstStyle/>
          <a:p>
            <a:pPr algn="ctr"/>
            <a:r>
              <a:rPr lang="ja-JP" altLang="en-US" sz="1500" dirty="0">
                <a:solidFill>
                  <a:schemeClr val="bg1"/>
                </a:solidFill>
                <a:latin typeface="HGP創英角ﾎﾟｯﾌﾟ体" panose="040B0A00000000000000" pitchFamily="50" charset="-128"/>
                <a:ea typeface="HGP創英角ﾎﾟｯﾌﾟ体" panose="040B0A00000000000000" pitchFamily="50" charset="-128"/>
              </a:rPr>
              <a:t>参加</a:t>
            </a:r>
            <a:endParaRPr lang="en-US" altLang="ja-JP" sz="1500" dirty="0">
              <a:solidFill>
                <a:schemeClr val="bg1"/>
              </a:solidFill>
              <a:latin typeface="HGP創英角ﾎﾟｯﾌﾟ体" panose="040B0A00000000000000" pitchFamily="50" charset="-128"/>
              <a:ea typeface="HGP創英角ﾎﾟｯﾌﾟ体" panose="040B0A00000000000000" pitchFamily="50" charset="-128"/>
            </a:endParaRPr>
          </a:p>
          <a:p>
            <a:pPr algn="ctr"/>
            <a:r>
              <a:rPr lang="ja-JP" altLang="en-US" sz="1500" dirty="0">
                <a:solidFill>
                  <a:schemeClr val="bg1"/>
                </a:solidFill>
                <a:latin typeface="HGP創英角ﾎﾟｯﾌﾟ体" panose="040B0A00000000000000" pitchFamily="50" charset="-128"/>
                <a:ea typeface="HGP創英角ﾎﾟｯﾌﾟ体" panose="040B0A00000000000000" pitchFamily="50" charset="-128"/>
              </a:rPr>
              <a:t>無料</a:t>
            </a:r>
          </a:p>
        </p:txBody>
      </p:sp>
      <p:sp>
        <p:nvSpPr>
          <p:cNvPr id="16" name="正方形/長方形 15"/>
          <p:cNvSpPr/>
          <p:nvPr/>
        </p:nvSpPr>
        <p:spPr>
          <a:xfrm>
            <a:off x="6704638" y="2297740"/>
            <a:ext cx="647828" cy="682145"/>
          </a:xfrm>
          <a:prstGeom prst="rect">
            <a:avLst/>
          </a:prstGeom>
          <a:solidFill>
            <a:srgbClr val="FFCC00"/>
          </a:solidFill>
          <a:ln>
            <a:noFill/>
          </a:ln>
        </p:spPr>
        <p:style>
          <a:lnRef idx="2">
            <a:schemeClr val="accent1"/>
          </a:lnRef>
          <a:fillRef idx="1">
            <a:schemeClr val="lt1"/>
          </a:fillRef>
          <a:effectRef idx="0">
            <a:schemeClr val="accent1"/>
          </a:effectRef>
          <a:fontRef idx="minor">
            <a:schemeClr val="dk1"/>
          </a:fontRef>
        </p:style>
        <p:txBody>
          <a:bodyPr lIns="99552" tIns="49776" rIns="99552" bIns="49776" rtlCol="0" anchor="ctr"/>
          <a:lstStyle/>
          <a:p>
            <a:pPr algn="ctr"/>
            <a:r>
              <a:rPr lang="ja-JP" altLang="en-US" sz="1500" dirty="0">
                <a:solidFill>
                  <a:schemeClr val="tx1">
                    <a:lumMod val="75000"/>
                    <a:lumOff val="25000"/>
                  </a:schemeClr>
                </a:solidFill>
                <a:latin typeface="HGP創英角ﾎﾟｯﾌﾟ体" panose="040B0A00000000000000" pitchFamily="50" charset="-128"/>
                <a:ea typeface="HGP創英角ﾎﾟｯﾌﾟ体" panose="040B0A00000000000000" pitchFamily="50" charset="-128"/>
              </a:rPr>
              <a:t>個別相談</a:t>
            </a:r>
          </a:p>
        </p:txBody>
      </p:sp>
      <p:sp>
        <p:nvSpPr>
          <p:cNvPr id="17" name="正方形/長方形 16"/>
          <p:cNvSpPr/>
          <p:nvPr/>
        </p:nvSpPr>
        <p:spPr>
          <a:xfrm>
            <a:off x="6734421" y="3097104"/>
            <a:ext cx="647828" cy="682145"/>
          </a:xfrm>
          <a:prstGeom prst="rect">
            <a:avLst/>
          </a:prstGeom>
          <a:solidFill>
            <a:srgbClr val="FFCC00"/>
          </a:solidFill>
          <a:ln>
            <a:noFill/>
          </a:ln>
        </p:spPr>
        <p:style>
          <a:lnRef idx="2">
            <a:schemeClr val="accent1"/>
          </a:lnRef>
          <a:fillRef idx="1">
            <a:schemeClr val="lt1"/>
          </a:fillRef>
          <a:effectRef idx="0">
            <a:schemeClr val="accent1"/>
          </a:effectRef>
          <a:fontRef idx="minor">
            <a:schemeClr val="dk1"/>
          </a:fontRef>
        </p:style>
        <p:txBody>
          <a:bodyPr lIns="99552" tIns="49776" rIns="99552" bIns="49776" rtlCol="0" anchor="ctr"/>
          <a:lstStyle/>
          <a:p>
            <a:pPr algn="ctr"/>
            <a:r>
              <a:rPr lang="ja-JP" altLang="en-US" sz="1500" dirty="0">
                <a:solidFill>
                  <a:schemeClr val="tx1">
                    <a:lumMod val="75000"/>
                    <a:lumOff val="25000"/>
                  </a:schemeClr>
                </a:solidFill>
                <a:latin typeface="HGP創英角ﾎﾟｯﾌﾟ体" panose="040B0A00000000000000" pitchFamily="50" charset="-128"/>
                <a:ea typeface="HGP創英角ﾎﾟｯﾌﾟ体" panose="040B0A00000000000000" pitchFamily="50" charset="-128"/>
              </a:rPr>
              <a:t>秘密厳守</a:t>
            </a:r>
          </a:p>
        </p:txBody>
      </p:sp>
      <p:sp>
        <p:nvSpPr>
          <p:cNvPr id="18" name="テキスト ボックス 17"/>
          <p:cNvSpPr txBox="1"/>
          <p:nvPr/>
        </p:nvSpPr>
        <p:spPr>
          <a:xfrm>
            <a:off x="152011" y="175675"/>
            <a:ext cx="7230238" cy="408301"/>
          </a:xfrm>
          <a:prstGeom prst="rect">
            <a:avLst/>
          </a:prstGeom>
          <a:noFill/>
        </p:spPr>
        <p:txBody>
          <a:bodyPr wrap="square" lIns="99552" tIns="49776" rIns="99552" bIns="49776" rtlCol="0">
            <a:spAutoFit/>
          </a:bodyPr>
          <a:lstStyle/>
          <a:p>
            <a:r>
              <a:rPr lang="ja-JP" altLang="en-US" sz="1000" dirty="0" smtClean="0">
                <a:latin typeface="HGP創英角ﾎﾟｯﾌﾟ体" panose="040B0A00000000000000" pitchFamily="50" charset="-128"/>
                <a:ea typeface="HGP創英角ﾎﾟｯﾌﾟ体" panose="040B0A00000000000000" pitchFamily="50" charset="-128"/>
              </a:rPr>
              <a:t>共催</a:t>
            </a:r>
            <a:r>
              <a:rPr lang="ja-JP" altLang="en-US" sz="1000" dirty="0">
                <a:latin typeface="HGP創英角ﾎﾟｯﾌﾟ体" panose="040B0A00000000000000" pitchFamily="50" charset="-128"/>
                <a:ea typeface="HGP創英角ﾎﾟｯﾌﾟ体" panose="040B0A00000000000000" pitchFamily="50" charset="-128"/>
              </a:rPr>
              <a:t>：神奈川県よろず支援拠点（実施機関（公財）神奈川産業振興センター）・ （公財）川崎市産業振興財団・川崎市信用保証</a:t>
            </a:r>
            <a:r>
              <a:rPr lang="ja-JP" altLang="en-US" sz="1000" dirty="0" smtClean="0">
                <a:latin typeface="HGP創英角ﾎﾟｯﾌﾟ体" panose="040B0A00000000000000" pitchFamily="50" charset="-128"/>
                <a:ea typeface="HGP創英角ﾎﾟｯﾌﾟ体" panose="040B0A00000000000000" pitchFamily="50" charset="-128"/>
              </a:rPr>
              <a:t>協会</a:t>
            </a:r>
            <a:endParaRPr lang="en-US" altLang="ja-JP" sz="1000" dirty="0" smtClean="0">
              <a:latin typeface="HGP創英角ﾎﾟｯﾌﾟ体" panose="040B0A00000000000000" pitchFamily="50" charset="-128"/>
              <a:ea typeface="HGP創英角ﾎﾟｯﾌﾟ体" panose="040B0A00000000000000" pitchFamily="50" charset="-128"/>
            </a:endParaRPr>
          </a:p>
          <a:p>
            <a:r>
              <a:rPr lang="ja-JP" altLang="en-US" sz="1000" dirty="0" smtClean="0">
                <a:latin typeface="HGP創英角ﾎﾟｯﾌﾟ体" panose="040B0A00000000000000" pitchFamily="50" charset="-128"/>
                <a:ea typeface="HGP創英角ﾎﾟｯﾌﾟ体" panose="040B0A00000000000000" pitchFamily="50" charset="-128"/>
              </a:rPr>
              <a:t>後援：かながわ中小企業支援プラットフォーム</a:t>
            </a:r>
            <a:endParaRPr lang="en-US" altLang="ja-JP" sz="1000" dirty="0">
              <a:latin typeface="HGP創英角ﾎﾟｯﾌﾟ体" panose="040B0A00000000000000" pitchFamily="50" charset="-128"/>
              <a:ea typeface="HGP創英角ﾎﾟｯﾌﾟ体" panose="040B0A00000000000000" pitchFamily="50" charset="-128"/>
            </a:endParaRPr>
          </a:p>
        </p:txBody>
      </p:sp>
      <p:grpSp>
        <p:nvGrpSpPr>
          <p:cNvPr id="26" name="グループ化 25"/>
          <p:cNvGrpSpPr/>
          <p:nvPr/>
        </p:nvGrpSpPr>
        <p:grpSpPr>
          <a:xfrm>
            <a:off x="252824" y="2971442"/>
            <a:ext cx="6775729" cy="1439235"/>
            <a:chOff x="296678" y="2767182"/>
            <a:chExt cx="6307275" cy="1230700"/>
          </a:xfrm>
        </p:grpSpPr>
        <p:sp>
          <p:nvSpPr>
            <p:cNvPr id="4" name="雲形吹き出し 3"/>
            <p:cNvSpPr/>
            <p:nvPr/>
          </p:nvSpPr>
          <p:spPr>
            <a:xfrm>
              <a:off x="296678" y="2981087"/>
              <a:ext cx="2031875" cy="844872"/>
            </a:xfrm>
            <a:prstGeom prst="cloudCallout">
              <a:avLst>
                <a:gd name="adj1" fmla="val 81366"/>
                <a:gd name="adj2" fmla="val 18608"/>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dirty="0" smtClean="0">
                  <a:latin typeface="HGP創英角ﾎﾟｯﾌﾟ体" panose="040B0A00000000000000" pitchFamily="50" charset="-128"/>
                  <a:ea typeface="HGP創英角ﾎﾟｯﾌﾟ体" panose="040B0A00000000000000" pitchFamily="50" charset="-128"/>
                </a:rPr>
                <a:t>どのような施策があるのか知っておかなきゃ</a:t>
              </a:r>
              <a:endParaRPr lang="ja-JP" altLang="en-US" sz="1000" dirty="0">
                <a:latin typeface="HGP創英角ﾎﾟｯﾌﾟ体" panose="040B0A00000000000000" pitchFamily="50" charset="-128"/>
                <a:ea typeface="HGP創英角ﾎﾟｯﾌﾟ体" panose="040B0A00000000000000" pitchFamily="50" charset="-128"/>
              </a:endParaRPr>
            </a:p>
          </p:txBody>
        </p:sp>
        <p:sp>
          <p:nvSpPr>
            <p:cNvPr id="7" name="雲形吹き出し 6"/>
            <p:cNvSpPr/>
            <p:nvPr/>
          </p:nvSpPr>
          <p:spPr>
            <a:xfrm>
              <a:off x="4224857" y="3435403"/>
              <a:ext cx="2379096" cy="562479"/>
            </a:xfrm>
            <a:prstGeom prst="cloudCallout">
              <a:avLst>
                <a:gd name="adj1" fmla="val -82657"/>
                <a:gd name="adj2" fmla="val -26211"/>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dirty="0" smtClean="0">
                  <a:latin typeface="HGP創英角ﾎﾟｯﾌﾟ体" panose="040B0A00000000000000" pitchFamily="50" charset="-128"/>
                  <a:ea typeface="HGP創英角ﾎﾟｯﾌﾟ体" panose="040B0A00000000000000" pitchFamily="50" charset="-128"/>
                </a:rPr>
                <a:t>会社は存続させたいけど、</a:t>
              </a:r>
              <a:endParaRPr lang="en-US" altLang="ja-JP" sz="1000" dirty="0" smtClean="0">
                <a:latin typeface="HGP創英角ﾎﾟｯﾌﾟ体" panose="040B0A00000000000000" pitchFamily="50" charset="-128"/>
                <a:ea typeface="HGP創英角ﾎﾟｯﾌﾟ体" panose="040B0A00000000000000" pitchFamily="50" charset="-128"/>
              </a:endParaRPr>
            </a:p>
            <a:p>
              <a:pPr algn="ctr"/>
              <a:r>
                <a:rPr lang="ja-JP" altLang="en-US" sz="1000" dirty="0" smtClean="0">
                  <a:latin typeface="HGP創英角ﾎﾟｯﾌﾟ体" panose="040B0A00000000000000" pitchFamily="50" charset="-128"/>
                  <a:ea typeface="HGP創英角ﾎﾟｯﾌﾟ体" panose="040B0A00000000000000" pitchFamily="50" charset="-128"/>
                </a:rPr>
                <a:t>後継者はどうしようかな</a:t>
              </a:r>
              <a:endParaRPr lang="ja-JP" altLang="en-US" sz="1000" dirty="0">
                <a:latin typeface="HGP創英角ﾎﾟｯﾌﾟ体" panose="040B0A00000000000000" pitchFamily="50" charset="-128"/>
                <a:ea typeface="HGP創英角ﾎﾟｯﾌﾟ体" panose="040B0A00000000000000" pitchFamily="50" charset="-128"/>
              </a:endParaRPr>
            </a:p>
          </p:txBody>
        </p:sp>
        <p:sp>
          <p:nvSpPr>
            <p:cNvPr id="14" name="雲形吹き出し 13"/>
            <p:cNvSpPr/>
            <p:nvPr/>
          </p:nvSpPr>
          <p:spPr>
            <a:xfrm>
              <a:off x="3850025" y="2767182"/>
              <a:ext cx="2292207" cy="562479"/>
            </a:xfrm>
            <a:prstGeom prst="cloudCallout">
              <a:avLst>
                <a:gd name="adj1" fmla="val -72617"/>
                <a:gd name="adj2" fmla="val 48298"/>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dirty="0">
                  <a:latin typeface="HGP創英角ﾎﾟｯﾌﾟ体" panose="040B0A00000000000000" pitchFamily="50" charset="-128"/>
                  <a:ea typeface="HGP創英角ﾎﾟｯﾌﾟ体" panose="040B0A00000000000000" pitchFamily="50" charset="-128"/>
                </a:rPr>
                <a:t>相続や税金の</a:t>
              </a:r>
              <a:r>
                <a:rPr lang="ja-JP" altLang="en-US" sz="1000" dirty="0" smtClean="0">
                  <a:latin typeface="HGP創英角ﾎﾟｯﾌﾟ体" panose="040B0A00000000000000" pitchFamily="50" charset="-128"/>
                  <a:ea typeface="HGP創英角ﾎﾟｯﾌﾟ体" panose="040B0A00000000000000" pitchFamily="50" charset="-128"/>
                </a:rPr>
                <a:t>話は</a:t>
              </a:r>
              <a:endParaRPr lang="en-US" altLang="ja-JP" sz="1000" dirty="0" smtClean="0">
                <a:latin typeface="HGP創英角ﾎﾟｯﾌﾟ体" panose="040B0A00000000000000" pitchFamily="50" charset="-128"/>
                <a:ea typeface="HGP創英角ﾎﾟｯﾌﾟ体" panose="040B0A00000000000000" pitchFamily="50" charset="-128"/>
              </a:endParaRPr>
            </a:p>
            <a:p>
              <a:pPr algn="ctr"/>
              <a:r>
                <a:rPr lang="ja-JP" altLang="en-US" sz="1000" dirty="0" smtClean="0">
                  <a:latin typeface="HGP創英角ﾎﾟｯﾌﾟ体" panose="040B0A00000000000000" pitchFamily="50" charset="-128"/>
                  <a:ea typeface="HGP創英角ﾎﾟｯﾌﾟ体" panose="040B0A00000000000000" pitchFamily="50" charset="-128"/>
                </a:rPr>
                <a:t>大事だよな</a:t>
              </a:r>
              <a:endParaRPr lang="en-US" altLang="ja-JP" sz="1000" dirty="0" smtClean="0">
                <a:latin typeface="HGP創英角ﾎﾟｯﾌﾟ体" panose="040B0A00000000000000" pitchFamily="50" charset="-128"/>
                <a:ea typeface="HGP創英角ﾎﾟｯﾌﾟ体" panose="040B0A00000000000000" pitchFamily="50" charset="-128"/>
              </a:endParaRPr>
            </a:p>
          </p:txBody>
        </p:sp>
      </p:grpSp>
      <p:cxnSp>
        <p:nvCxnSpPr>
          <p:cNvPr id="8" name="直線コネクタ 7"/>
          <p:cNvCxnSpPr/>
          <p:nvPr/>
        </p:nvCxnSpPr>
        <p:spPr>
          <a:xfrm>
            <a:off x="236895" y="5706741"/>
            <a:ext cx="70158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59214" y="8875092"/>
            <a:ext cx="7015832"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5" name="表 24"/>
          <p:cNvGraphicFramePr>
            <a:graphicFrameLocks noGrp="1"/>
          </p:cNvGraphicFramePr>
          <p:nvPr>
            <p:extLst>
              <p:ext uri="{D42A27DB-BD31-4B8C-83A1-F6EECF244321}">
                <p14:modId xmlns:p14="http://schemas.microsoft.com/office/powerpoint/2010/main" val="414019974"/>
              </p:ext>
            </p:extLst>
          </p:nvPr>
        </p:nvGraphicFramePr>
        <p:xfrm>
          <a:off x="266209" y="9163124"/>
          <a:ext cx="6805136" cy="720000"/>
        </p:xfrm>
        <a:graphic>
          <a:graphicData uri="http://schemas.openxmlformats.org/drawingml/2006/table">
            <a:tbl>
              <a:tblPr>
                <a:tableStyleId>{5940675A-B579-460E-94D1-54222C63F5DA}</a:tableStyleId>
              </a:tblPr>
              <a:tblGrid>
                <a:gridCol w="1152063"/>
                <a:gridCol w="2252037"/>
                <a:gridCol w="1148999"/>
                <a:gridCol w="2252037"/>
              </a:tblGrid>
              <a:tr h="240000">
                <a:tc>
                  <a:txBody>
                    <a:bodyPr/>
                    <a:lstStyle/>
                    <a:p>
                      <a:pPr algn="ctr" fontAlgn="ctr"/>
                      <a:r>
                        <a:rPr lang="ja-JP" altLang="en-US" sz="1200" u="none" strike="noStrike" dirty="0">
                          <a:effectLst/>
                        </a:rPr>
                        <a:t>事業所名</a:t>
                      </a:r>
                      <a:endParaRPr lang="ja-JP" altLang="en-US" sz="1200" b="0" i="0" u="none" strike="noStrike" dirty="0">
                        <a:solidFill>
                          <a:srgbClr val="000000"/>
                        </a:solidFill>
                        <a:effectLst/>
                        <a:latin typeface="ＭＳ Ｐゴシック"/>
                      </a:endParaRPr>
                    </a:p>
                  </a:txBody>
                  <a:tcPr marL="9180" marR="9180" marT="9738" marB="0" anchor="ctr"/>
                </a:tc>
                <a:tc gridSpan="3">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80" marR="9180" marT="9738" marB="0" anchor="ctr"/>
                </a:tc>
                <a:tc hMerge="1">
                  <a:txBody>
                    <a:bodyPr/>
                    <a:lstStyle/>
                    <a:p>
                      <a:endParaRPr kumimoji="1" lang="ja-JP" altLang="en-US"/>
                    </a:p>
                  </a:txBody>
                  <a:tcPr/>
                </a:tc>
                <a:tc hMerge="1">
                  <a:txBody>
                    <a:bodyPr/>
                    <a:lstStyle/>
                    <a:p>
                      <a:endParaRPr kumimoji="1" lang="ja-JP" altLang="en-US"/>
                    </a:p>
                  </a:txBody>
                  <a:tcPr/>
                </a:tc>
              </a:tr>
              <a:tr h="240000">
                <a:tc>
                  <a:txBody>
                    <a:bodyPr/>
                    <a:lstStyle/>
                    <a:p>
                      <a:pPr algn="ctr" fontAlgn="ctr"/>
                      <a:r>
                        <a:rPr lang="ja-JP" altLang="en-US" sz="1200" u="none" strike="noStrike">
                          <a:effectLst/>
                        </a:rPr>
                        <a:t>参加者名</a:t>
                      </a:r>
                      <a:endParaRPr lang="ja-JP" altLang="en-US" sz="1200" b="0" i="0" u="none" strike="noStrike">
                        <a:solidFill>
                          <a:srgbClr val="000000"/>
                        </a:solidFill>
                        <a:effectLst/>
                        <a:latin typeface="ＭＳ Ｐゴシック"/>
                      </a:endParaRPr>
                    </a:p>
                  </a:txBody>
                  <a:tcPr marL="9180" marR="9180" marT="9738" marB="0" anchor="ct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80" marR="9180" marT="9738" marB="0" anchor="ctr"/>
                </a:tc>
                <a:tc>
                  <a:txBody>
                    <a:bodyPr/>
                    <a:lstStyle/>
                    <a:p>
                      <a:pPr algn="ctr" fontAlgn="ctr"/>
                      <a:r>
                        <a:rPr lang="ja-JP" altLang="en-US" sz="1200" u="none" strike="noStrike">
                          <a:effectLst/>
                        </a:rPr>
                        <a:t>電話番号</a:t>
                      </a:r>
                      <a:endParaRPr lang="ja-JP" altLang="en-US" sz="1200" b="0" i="0" u="none" strike="noStrike">
                        <a:solidFill>
                          <a:srgbClr val="000000"/>
                        </a:solidFill>
                        <a:effectLst/>
                        <a:latin typeface="ＭＳ Ｐゴシック"/>
                      </a:endParaRPr>
                    </a:p>
                  </a:txBody>
                  <a:tcPr marL="9180" marR="9180" marT="9738" marB="0" anchor="ctr"/>
                </a:tc>
                <a:tc>
                  <a:txBody>
                    <a:bodyPr/>
                    <a:lstStyle/>
                    <a:p>
                      <a:pPr algn="l"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80" marR="9180" marT="9738" marB="0" anchor="ctr"/>
                </a:tc>
              </a:tr>
              <a:tr h="240000">
                <a:tc>
                  <a:txBody>
                    <a:bodyPr/>
                    <a:lstStyle/>
                    <a:p>
                      <a:pPr algn="ctr" fontAlgn="ctr"/>
                      <a:r>
                        <a:rPr lang="ja-JP" altLang="en-US" sz="1200" u="none" strike="noStrike" dirty="0">
                          <a:effectLst/>
                        </a:rPr>
                        <a:t>メールアドレス</a:t>
                      </a:r>
                      <a:endParaRPr lang="ja-JP" altLang="en-US" sz="1200" b="0" i="0" u="none" strike="noStrike" dirty="0">
                        <a:solidFill>
                          <a:srgbClr val="000000"/>
                        </a:solidFill>
                        <a:effectLst/>
                        <a:latin typeface="ＭＳ Ｐゴシック"/>
                      </a:endParaRPr>
                    </a:p>
                  </a:txBody>
                  <a:tcPr marL="9180" marR="9180" marT="9738" marB="0" anchor="ctr"/>
                </a:tc>
                <a:tc gridSpan="3">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9180" marR="9180" marT="9738" marB="0" anchor="ctr"/>
                </a:tc>
                <a:tc hMerge="1">
                  <a:txBody>
                    <a:bodyPr/>
                    <a:lstStyle/>
                    <a:p>
                      <a:endParaRPr kumimoji="1" lang="ja-JP" altLang="en-US"/>
                    </a:p>
                  </a:txBody>
                  <a:tcPr/>
                </a:tc>
                <a:tc hMerge="1">
                  <a:txBody>
                    <a:bodyPr/>
                    <a:lstStyle/>
                    <a:p>
                      <a:endParaRPr kumimoji="1" lang="ja-JP" altLang="en-US"/>
                    </a:p>
                  </a:txBody>
                  <a:tcPr/>
                </a:tc>
              </a:tr>
            </a:tbl>
          </a:graphicData>
        </a:graphic>
      </p:graphicFrame>
      <p:pic>
        <p:nvPicPr>
          <p:cNvPr id="21" name="Picture 2" descr="\\kipc-nas\よろず支援(専用)\よろず支援拠点ロゴマーク\よろず支援拠点_マーク.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60951" y="666180"/>
            <a:ext cx="735202" cy="739939"/>
          </a:xfrm>
          <a:prstGeom prst="rect">
            <a:avLst/>
          </a:prstGeom>
          <a:noFill/>
          <a:extLst>
            <a:ext uri="{909E8E84-426E-40DD-AFC4-6F175D3DCCD1}">
              <a14:hiddenFill xmlns:a14="http://schemas.microsoft.com/office/drawing/2010/main">
                <a:solidFill>
                  <a:srgbClr val="FFFFFF"/>
                </a:solidFill>
              </a14:hiddenFill>
            </a:ext>
          </a:extLst>
        </p:spPr>
      </p:pic>
      <p:pic>
        <p:nvPicPr>
          <p:cNvPr id="20" name="図 5">
            <a:extLst>
              <a:ext uri="{FF2B5EF4-FFF2-40B4-BE49-F238E27FC236}">
                <a16:creationId xmlns="" xmlns:a16="http://schemas.microsoft.com/office/drawing/2014/main" id="{F6F85CC7-C537-4DCD-A7D6-98345C921CC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88945" y="6593561"/>
            <a:ext cx="686103" cy="1029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48">
            <a:extLst>
              <a:ext uri="{FF2B5EF4-FFF2-40B4-BE49-F238E27FC236}">
                <a16:creationId xmlns="" xmlns:a16="http://schemas.microsoft.com/office/drawing/2014/main" id="{E1E5769C-5E5E-4C53-B3A6-D044BE6F6A9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91087" y="7794972"/>
            <a:ext cx="717939" cy="88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PORTAL\Shares\経営支援推進課\15_手引き・広報\13_フリー素材\syourai_sekkei_man.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95883" y="2989938"/>
            <a:ext cx="1451341" cy="1451341"/>
          </a:xfrm>
          <a:prstGeom prst="rect">
            <a:avLst/>
          </a:prstGeom>
          <a:noFill/>
          <a:extLst>
            <a:ext uri="{909E8E84-426E-40DD-AFC4-6F175D3DCCD1}">
              <a14:hiddenFill xmlns:a14="http://schemas.microsoft.com/office/drawing/2010/main">
                <a:solidFill>
                  <a:srgbClr val="FFFFFF"/>
                </a:solidFill>
              </a14:hiddenFill>
            </a:ext>
          </a:extLst>
        </p:spPr>
      </p:pic>
      <p:sp>
        <p:nvSpPr>
          <p:cNvPr id="3" name="円形吹き出し 2"/>
          <p:cNvSpPr/>
          <p:nvPr/>
        </p:nvSpPr>
        <p:spPr>
          <a:xfrm>
            <a:off x="4636040" y="582893"/>
            <a:ext cx="1114615" cy="468679"/>
          </a:xfrm>
          <a:prstGeom prst="wedgeEllipseCallou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latin typeface="HGP創英角ﾎﾟｯﾌﾟ体" panose="040B0A00000000000000" pitchFamily="50" charset="-128"/>
                <a:ea typeface="HGP創英角ﾎﾟｯﾌﾟ体" panose="040B0A00000000000000" pitchFamily="50" charset="-128"/>
              </a:rPr>
              <a:t>知っておトク</a:t>
            </a:r>
            <a:endParaRPr kumimoji="1" lang="ja-JP" altLang="en-US" sz="1600" dirty="0">
              <a:solidFill>
                <a:srgbClr val="FF000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7939714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562</TotalTime>
  <Words>108</Words>
  <Application>Microsoft Office PowerPoint</Application>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HGP明朝E</vt:lpstr>
      <vt:lpstr>ＭＳ Ｐゴシック</vt:lpstr>
      <vt:lpstr>Calibri</vt:lpstr>
      <vt:lpstr>Constantia</vt:lpstr>
      <vt:lpstr>Wingdings 2</vt:lpstr>
      <vt:lpstr>リゾート</vt:lpstr>
      <vt:lpstr>PowerPoint プレゼンテーション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kikushima akinori</dc:creator>
  <cp:lastModifiedBy>Morisaki</cp:lastModifiedBy>
  <cp:revision>55</cp:revision>
  <cp:lastPrinted>2020-01-06T01:53:40Z</cp:lastPrinted>
  <dcterms:created xsi:type="dcterms:W3CDTF">2019-05-30T01:14:57Z</dcterms:created>
  <dcterms:modified xsi:type="dcterms:W3CDTF">2020-01-08T01:27:04Z</dcterms:modified>
</cp:coreProperties>
</file>