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6"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9" autoAdjust="0"/>
    <p:restoredTop sz="94660"/>
  </p:normalViewPr>
  <p:slideViewPr>
    <p:cSldViewPr snapToGrid="0">
      <p:cViewPr>
        <p:scale>
          <a:sx n="90" d="100"/>
          <a:sy n="90" d="100"/>
        </p:scale>
        <p:origin x="612" y="-1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FF1581-50F5-45D4-8DA1-A86D0E5A7AAE}"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kumimoji="1" lang="ja-JP" altLang="en-US"/>
        </a:p>
      </dgm:t>
    </dgm:pt>
    <dgm:pt modelId="{A0D51182-8254-4D23-B1D8-000D25AFCB11}">
      <dgm:prSet phldrT="[テキスト]" custT="1"/>
      <dgm:spPr>
        <a:solidFill>
          <a:schemeClr val="accent1">
            <a:lumMod val="20000"/>
            <a:lumOff val="80000"/>
          </a:schemeClr>
        </a:solidFill>
      </dgm:spPr>
      <dgm:t>
        <a:bodyPr/>
        <a:lstStyle/>
        <a:p>
          <a:r>
            <a:rPr kumimoji="1" lang="ja-JP" altLang="en-US" sz="1400" b="1" u="sng" dirty="0">
              <a:solidFill>
                <a:schemeClr val="tx1"/>
              </a:solidFill>
            </a:rPr>
            <a:t>申込</a:t>
          </a:r>
        </a:p>
      </dgm:t>
    </dgm:pt>
    <dgm:pt modelId="{77A357FB-1893-4285-A707-E7EE166E4B23}" type="parTrans" cxnId="{94919072-B2CE-449D-A882-7BC81367C177}">
      <dgm:prSet/>
      <dgm:spPr/>
      <dgm:t>
        <a:bodyPr/>
        <a:lstStyle/>
        <a:p>
          <a:endParaRPr kumimoji="1" lang="ja-JP" altLang="en-US"/>
        </a:p>
      </dgm:t>
    </dgm:pt>
    <dgm:pt modelId="{88666ED1-A96D-4385-B8D0-900E2729938F}" type="sibTrans" cxnId="{94919072-B2CE-449D-A882-7BC81367C177}">
      <dgm:prSet/>
      <dgm:spPr/>
      <dgm:t>
        <a:bodyPr/>
        <a:lstStyle/>
        <a:p>
          <a:endParaRPr kumimoji="1" lang="ja-JP" altLang="en-US"/>
        </a:p>
      </dgm:t>
    </dgm:pt>
    <dgm:pt modelId="{85BD016C-B7F6-45AE-8ECA-DC6228584EDC}">
      <dgm:prSet phldrT="[テキスト]" custT="1"/>
      <dgm:spPr>
        <a:solidFill>
          <a:schemeClr val="accent1">
            <a:lumMod val="20000"/>
            <a:lumOff val="80000"/>
          </a:schemeClr>
        </a:solidFill>
      </dgm:spPr>
      <dgm:t>
        <a:bodyPr/>
        <a:lstStyle/>
        <a:p>
          <a:r>
            <a:rPr kumimoji="1" lang="ja-JP" altLang="en-US" sz="1200" b="1" u="sng" dirty="0">
              <a:solidFill>
                <a:schemeClr val="tx1"/>
              </a:solidFill>
            </a:rPr>
            <a:t>面談</a:t>
          </a:r>
          <a:r>
            <a:rPr kumimoji="1" lang="ja-JP" altLang="en-US" sz="1200" b="1" u="sng" dirty="0" smtClean="0">
              <a:solidFill>
                <a:schemeClr val="tx1"/>
              </a:solidFill>
            </a:rPr>
            <a:t>等　実施</a:t>
          </a:r>
          <a:endParaRPr kumimoji="1" lang="ja-JP" altLang="en-US" sz="1200" b="1" u="sng" dirty="0">
            <a:solidFill>
              <a:schemeClr val="tx1"/>
            </a:solidFill>
          </a:endParaRPr>
        </a:p>
      </dgm:t>
    </dgm:pt>
    <dgm:pt modelId="{EB2FE73B-BD89-46CB-ACE0-36C58AACDF82}" type="parTrans" cxnId="{F9140028-344D-4DD7-B208-89AEEC887136}">
      <dgm:prSet/>
      <dgm:spPr/>
      <dgm:t>
        <a:bodyPr/>
        <a:lstStyle/>
        <a:p>
          <a:endParaRPr kumimoji="1" lang="ja-JP" altLang="en-US"/>
        </a:p>
      </dgm:t>
    </dgm:pt>
    <dgm:pt modelId="{6B70206E-DDDE-44D2-9655-323B5B27CEAB}" type="sibTrans" cxnId="{F9140028-344D-4DD7-B208-89AEEC887136}">
      <dgm:prSet/>
      <dgm:spPr/>
      <dgm:t>
        <a:bodyPr/>
        <a:lstStyle/>
        <a:p>
          <a:endParaRPr kumimoji="1" lang="ja-JP" altLang="en-US"/>
        </a:p>
      </dgm:t>
    </dgm:pt>
    <dgm:pt modelId="{51EE4ADF-E799-4EB1-AAC4-D4A7B7F7494C}">
      <dgm:prSet phldrT="[テキスト]"/>
      <dgm:spPr/>
      <dgm:t>
        <a:bodyPr/>
        <a:lstStyle/>
        <a:p>
          <a:r>
            <a:rPr kumimoji="1" lang="en-US" altLang="ja-JP" dirty="0" smtClean="0">
              <a:solidFill>
                <a:schemeClr val="tx1"/>
              </a:solidFill>
              <a:latin typeface="HGPｺﾞｼｯｸE" panose="020B0900000000000000" pitchFamily="50" charset="-128"/>
              <a:ea typeface="HGPｺﾞｼｯｸE" panose="020B0900000000000000" pitchFamily="50" charset="-128"/>
            </a:rPr>
            <a:t>KOBS</a:t>
          </a:r>
          <a:r>
            <a:rPr kumimoji="1" lang="ja-JP" altLang="en-US" dirty="0" smtClean="0">
              <a:solidFill>
                <a:schemeClr val="tx1"/>
              </a:solidFill>
              <a:latin typeface="HGPｺﾞｼｯｸE" panose="020B0900000000000000" pitchFamily="50" charset="-128"/>
              <a:ea typeface="HGPｺﾞｼｯｸE" panose="020B0900000000000000" pitchFamily="50" charset="-128"/>
            </a:rPr>
            <a:t>の海外支援コーディネーターによる面談等を受けていただきます。（事業計画等について確認させていただきます。）</a:t>
          </a:r>
          <a:endParaRPr kumimoji="1" lang="ja-JP" altLang="en-US" dirty="0">
            <a:solidFill>
              <a:schemeClr val="tx1"/>
            </a:solidFill>
            <a:latin typeface="HGPｺﾞｼｯｸE" panose="020B0900000000000000" pitchFamily="50" charset="-128"/>
            <a:ea typeface="HGPｺﾞｼｯｸE" panose="020B0900000000000000" pitchFamily="50" charset="-128"/>
          </a:endParaRPr>
        </a:p>
      </dgm:t>
    </dgm:pt>
    <dgm:pt modelId="{0EF3BF34-0D91-48CC-BC65-B702F4A31DA2}" type="parTrans" cxnId="{BA82493B-C2DD-404B-A0F5-D44160FDFC01}">
      <dgm:prSet/>
      <dgm:spPr/>
      <dgm:t>
        <a:bodyPr/>
        <a:lstStyle/>
        <a:p>
          <a:endParaRPr kumimoji="1" lang="ja-JP" altLang="en-US"/>
        </a:p>
      </dgm:t>
    </dgm:pt>
    <dgm:pt modelId="{5E66FA44-F926-405A-8F94-E3D5E708A96F}" type="sibTrans" cxnId="{BA82493B-C2DD-404B-A0F5-D44160FDFC01}">
      <dgm:prSet/>
      <dgm:spPr/>
      <dgm:t>
        <a:bodyPr/>
        <a:lstStyle/>
        <a:p>
          <a:endParaRPr kumimoji="1" lang="ja-JP" altLang="en-US"/>
        </a:p>
      </dgm:t>
    </dgm:pt>
    <dgm:pt modelId="{0FA65C95-C023-4FB6-9D3F-D1256EE9CAB4}">
      <dgm:prSet phldrT="[テキスト]" custT="1"/>
      <dgm:spPr>
        <a:solidFill>
          <a:schemeClr val="accent1">
            <a:lumMod val="20000"/>
            <a:lumOff val="80000"/>
          </a:schemeClr>
        </a:solidFill>
      </dgm:spPr>
      <dgm:t>
        <a:bodyPr/>
        <a:lstStyle/>
        <a:p>
          <a:r>
            <a:rPr kumimoji="1" lang="ja-JP" altLang="en-US" sz="1200" b="1" u="sng" dirty="0">
              <a:solidFill>
                <a:schemeClr val="tx1"/>
              </a:solidFill>
            </a:rPr>
            <a:t>条件</a:t>
          </a:r>
          <a:r>
            <a:rPr kumimoji="1" lang="ja-JP" altLang="en-US" sz="1200" b="1" u="sng" dirty="0" smtClean="0">
              <a:solidFill>
                <a:schemeClr val="tx1"/>
              </a:solidFill>
            </a:rPr>
            <a:t>の　確認</a:t>
          </a:r>
          <a:endParaRPr kumimoji="1" lang="ja-JP" altLang="en-US" sz="1200" b="1" u="sng" dirty="0">
            <a:solidFill>
              <a:schemeClr val="tx1"/>
            </a:solidFill>
          </a:endParaRPr>
        </a:p>
      </dgm:t>
    </dgm:pt>
    <dgm:pt modelId="{CBB0D5B9-2080-4774-AB58-1D2CBCA1F45E}" type="parTrans" cxnId="{61F2673C-1691-4318-AD62-EF35050E1895}">
      <dgm:prSet/>
      <dgm:spPr/>
      <dgm:t>
        <a:bodyPr/>
        <a:lstStyle/>
        <a:p>
          <a:endParaRPr kumimoji="1" lang="ja-JP" altLang="en-US"/>
        </a:p>
      </dgm:t>
    </dgm:pt>
    <dgm:pt modelId="{19CA6C22-316A-4727-8290-C49153E5A8DF}" type="sibTrans" cxnId="{61F2673C-1691-4318-AD62-EF35050E1895}">
      <dgm:prSet/>
      <dgm:spPr/>
      <dgm:t>
        <a:bodyPr/>
        <a:lstStyle/>
        <a:p>
          <a:endParaRPr kumimoji="1" lang="ja-JP" altLang="en-US"/>
        </a:p>
      </dgm:t>
    </dgm:pt>
    <dgm:pt modelId="{16BB9CBF-6952-44CD-8E29-40C0BEA1E9DB}">
      <dgm:prSet phldrT="[テキスト]"/>
      <dgm:spPr/>
      <dgm:t>
        <a:bodyPr/>
        <a:lstStyle/>
        <a:p>
          <a:r>
            <a:rPr kumimoji="1" lang="ja-JP" altLang="en-US" dirty="0" smtClean="0">
              <a:latin typeface="HGPｺﾞｼｯｸE" panose="020B0900000000000000" pitchFamily="50" charset="-128"/>
              <a:ea typeface="HGPｺﾞｼｯｸE" panose="020B0900000000000000" pitchFamily="50" charset="-128"/>
            </a:rPr>
            <a:t>本支援業務を行う委託事業者により希望内容・時期等の確認を行います。</a:t>
          </a:r>
          <a:endParaRPr kumimoji="1" lang="ja-JP" altLang="en-US" dirty="0">
            <a:latin typeface="HGPｺﾞｼｯｸE" panose="020B0900000000000000" pitchFamily="50" charset="-128"/>
            <a:ea typeface="HGPｺﾞｼｯｸE" panose="020B0900000000000000" pitchFamily="50" charset="-128"/>
          </a:endParaRPr>
        </a:p>
      </dgm:t>
    </dgm:pt>
    <dgm:pt modelId="{DC0CC9AD-E6B9-4E2E-BD61-7CF9514AB474}" type="parTrans" cxnId="{D5466BF0-C197-4577-9B49-4C5DAA724001}">
      <dgm:prSet/>
      <dgm:spPr/>
      <dgm:t>
        <a:bodyPr/>
        <a:lstStyle/>
        <a:p>
          <a:endParaRPr kumimoji="1" lang="ja-JP" altLang="en-US"/>
        </a:p>
      </dgm:t>
    </dgm:pt>
    <dgm:pt modelId="{3A136D06-4CDA-4F8E-AA90-64DD60BED5A8}" type="sibTrans" cxnId="{D5466BF0-C197-4577-9B49-4C5DAA724001}">
      <dgm:prSet/>
      <dgm:spPr/>
      <dgm:t>
        <a:bodyPr/>
        <a:lstStyle/>
        <a:p>
          <a:endParaRPr kumimoji="1" lang="ja-JP" altLang="en-US"/>
        </a:p>
      </dgm:t>
    </dgm:pt>
    <dgm:pt modelId="{054606D5-1B7F-41DB-9883-AD1D66D88703}">
      <dgm:prSet custT="1"/>
      <dgm:spPr>
        <a:solidFill>
          <a:schemeClr val="accent1">
            <a:lumMod val="20000"/>
            <a:lumOff val="80000"/>
          </a:schemeClr>
        </a:solidFill>
      </dgm:spPr>
      <dgm:t>
        <a:bodyPr/>
        <a:lstStyle/>
        <a:p>
          <a:r>
            <a:rPr kumimoji="1" lang="ja-JP" altLang="en-US" sz="1200" b="1" u="sng" dirty="0">
              <a:solidFill>
                <a:schemeClr val="tx1"/>
              </a:solidFill>
            </a:rPr>
            <a:t>支援</a:t>
          </a:r>
          <a:r>
            <a:rPr kumimoji="1" lang="ja-JP" altLang="en-US" sz="1200" b="1" u="sng" dirty="0" smtClean="0">
              <a:solidFill>
                <a:schemeClr val="tx1"/>
              </a:solidFill>
            </a:rPr>
            <a:t>の　実施</a:t>
          </a:r>
          <a:endParaRPr kumimoji="1" lang="ja-JP" altLang="en-US" sz="1200" b="1" u="sng" dirty="0">
            <a:solidFill>
              <a:schemeClr val="tx1"/>
            </a:solidFill>
          </a:endParaRPr>
        </a:p>
      </dgm:t>
    </dgm:pt>
    <dgm:pt modelId="{19026E20-7E2B-42D0-AA85-537A36E31BF2}" type="parTrans" cxnId="{EC600B29-DB1D-46E6-9281-BB77D9BC8528}">
      <dgm:prSet/>
      <dgm:spPr/>
      <dgm:t>
        <a:bodyPr/>
        <a:lstStyle/>
        <a:p>
          <a:endParaRPr kumimoji="1" lang="ja-JP" altLang="en-US"/>
        </a:p>
      </dgm:t>
    </dgm:pt>
    <dgm:pt modelId="{050010A5-4216-4A25-BD99-F581E23E5273}" type="sibTrans" cxnId="{EC600B29-DB1D-46E6-9281-BB77D9BC8528}">
      <dgm:prSet/>
      <dgm:spPr/>
      <dgm:t>
        <a:bodyPr/>
        <a:lstStyle/>
        <a:p>
          <a:endParaRPr kumimoji="1" lang="ja-JP" altLang="en-US"/>
        </a:p>
      </dgm:t>
    </dgm:pt>
    <dgm:pt modelId="{C88C0706-5242-432E-9B53-3296BA9D7576}">
      <dgm:prSet phldrT="[テキスト]"/>
      <dgm:spPr/>
      <dgm:t>
        <a:bodyPr/>
        <a:lstStyle/>
        <a:p>
          <a:r>
            <a:rPr kumimoji="1" lang="ja-JP" altLang="ja-JP" dirty="0" smtClean="0">
              <a:latin typeface="HGPｺﾞｼｯｸE" panose="020B0900000000000000" pitchFamily="50" charset="-128"/>
              <a:ea typeface="HGPｺﾞｼｯｸE" panose="020B0900000000000000" pitchFamily="50" charset="-128"/>
            </a:rPr>
            <a:t>川崎市海外ビジネス支援センター（</a:t>
          </a:r>
          <a:r>
            <a:rPr kumimoji="1" lang="en-US" altLang="ja-JP" dirty="0" smtClean="0">
              <a:latin typeface="HGPｺﾞｼｯｸE" panose="020B0900000000000000" pitchFamily="50" charset="-128"/>
              <a:ea typeface="HGPｺﾞｼｯｸE" panose="020B0900000000000000" pitchFamily="50" charset="-128"/>
            </a:rPr>
            <a:t>KOBS)</a:t>
          </a:r>
          <a:r>
            <a:rPr kumimoji="1" lang="ja-JP" altLang="ja-JP" dirty="0" smtClean="0">
              <a:latin typeface="HGPｺﾞｼｯｸE" panose="020B0900000000000000" pitchFamily="50" charset="-128"/>
              <a:ea typeface="HGPｺﾞｼｯｸE" panose="020B0900000000000000" pitchFamily="50" charset="-128"/>
            </a:rPr>
            <a:t>（裏面参照）に利用申請書（</a:t>
          </a:r>
          <a:r>
            <a:rPr kumimoji="1" lang="en-US" altLang="ja-JP" dirty="0" smtClean="0">
              <a:latin typeface="HGPｺﾞｼｯｸE" panose="020B0900000000000000" pitchFamily="50" charset="-128"/>
              <a:ea typeface="HGPｺﾞｼｯｸE" panose="020B0900000000000000" pitchFamily="50" charset="-128"/>
            </a:rPr>
            <a:t>HP</a:t>
          </a:r>
          <a:r>
            <a:rPr kumimoji="1" lang="ja-JP" altLang="ja-JP" dirty="0" smtClean="0">
              <a:latin typeface="HGPｺﾞｼｯｸE" panose="020B0900000000000000" pitchFamily="50" charset="-128"/>
              <a:ea typeface="HGPｺﾞｼｯｸE" panose="020B0900000000000000" pitchFamily="50" charset="-128"/>
            </a:rPr>
            <a:t>掲載）を提出ください。</a:t>
          </a:r>
          <a:endParaRPr kumimoji="1" lang="ja-JP" altLang="en-US" dirty="0">
            <a:latin typeface="HGPｺﾞｼｯｸE" panose="020B0900000000000000" pitchFamily="50" charset="-128"/>
            <a:ea typeface="HGPｺﾞｼｯｸE" panose="020B0900000000000000" pitchFamily="50" charset="-128"/>
          </a:endParaRPr>
        </a:p>
      </dgm:t>
    </dgm:pt>
    <dgm:pt modelId="{DF8F4F3F-1071-44D4-9C6D-BF3019BC18FE}" type="sibTrans" cxnId="{F9C7B461-E48F-4742-8976-23D74E5132A4}">
      <dgm:prSet/>
      <dgm:spPr/>
      <dgm:t>
        <a:bodyPr/>
        <a:lstStyle/>
        <a:p>
          <a:endParaRPr kumimoji="1" lang="ja-JP" altLang="en-US"/>
        </a:p>
      </dgm:t>
    </dgm:pt>
    <dgm:pt modelId="{F678CF9D-D021-4C45-98CB-FB2D9A849F65}" type="parTrans" cxnId="{F9C7B461-E48F-4742-8976-23D74E5132A4}">
      <dgm:prSet/>
      <dgm:spPr/>
      <dgm:t>
        <a:bodyPr/>
        <a:lstStyle/>
        <a:p>
          <a:endParaRPr kumimoji="1" lang="ja-JP" altLang="en-US"/>
        </a:p>
      </dgm:t>
    </dgm:pt>
    <dgm:pt modelId="{159223C1-00D7-45CC-A3FF-EE7562351305}">
      <dgm:prSet/>
      <dgm:spPr/>
      <dgm:t>
        <a:bodyPr/>
        <a:lstStyle/>
        <a:p>
          <a:r>
            <a:rPr kumimoji="1" lang="ja-JP" altLang="en-US" dirty="0" smtClean="0">
              <a:latin typeface="HGPｺﾞｼｯｸE" panose="020B0900000000000000" pitchFamily="50" charset="-128"/>
              <a:ea typeface="HGPｺﾞｼｯｸE" panose="020B0900000000000000" pitchFamily="50" charset="-128"/>
            </a:rPr>
            <a:t>委託事業者による取引先等のリストアップ、面談等の支援を実施します。</a:t>
          </a:r>
          <a:endParaRPr kumimoji="1" lang="ja-JP" altLang="en-US" dirty="0">
            <a:latin typeface="HGPｺﾞｼｯｸE" panose="020B0900000000000000" pitchFamily="50" charset="-128"/>
            <a:ea typeface="HGPｺﾞｼｯｸE" panose="020B0900000000000000" pitchFamily="50" charset="-128"/>
          </a:endParaRPr>
        </a:p>
      </dgm:t>
    </dgm:pt>
    <dgm:pt modelId="{2DEF9756-6BD7-4DF2-8B6D-B35A3C396B11}" type="parTrans" cxnId="{6AAD4C87-B0A9-4F57-9C4E-FA81CD797350}">
      <dgm:prSet/>
      <dgm:spPr/>
      <dgm:t>
        <a:bodyPr/>
        <a:lstStyle/>
        <a:p>
          <a:endParaRPr kumimoji="1" lang="ja-JP" altLang="en-US"/>
        </a:p>
      </dgm:t>
    </dgm:pt>
    <dgm:pt modelId="{60801BB2-DA26-450B-8A1E-35FBAA6F927E}" type="sibTrans" cxnId="{6AAD4C87-B0A9-4F57-9C4E-FA81CD797350}">
      <dgm:prSet/>
      <dgm:spPr/>
      <dgm:t>
        <a:bodyPr/>
        <a:lstStyle/>
        <a:p>
          <a:endParaRPr kumimoji="1" lang="ja-JP" altLang="en-US"/>
        </a:p>
      </dgm:t>
    </dgm:pt>
    <dgm:pt modelId="{02C58468-685E-40D4-B049-DB4B642EB3C5}" type="pres">
      <dgm:prSet presAssocID="{4DFF1581-50F5-45D4-8DA1-A86D0E5A7AAE}" presName="linearFlow" presStyleCnt="0">
        <dgm:presLayoutVars>
          <dgm:dir/>
          <dgm:animLvl val="lvl"/>
          <dgm:resizeHandles val="exact"/>
        </dgm:presLayoutVars>
      </dgm:prSet>
      <dgm:spPr/>
      <dgm:t>
        <a:bodyPr/>
        <a:lstStyle/>
        <a:p>
          <a:endParaRPr kumimoji="1" lang="ja-JP" altLang="en-US"/>
        </a:p>
      </dgm:t>
    </dgm:pt>
    <dgm:pt modelId="{68D10EED-8E51-4D54-ACCD-71731E5CF2F1}" type="pres">
      <dgm:prSet presAssocID="{A0D51182-8254-4D23-B1D8-000D25AFCB11}" presName="composite" presStyleCnt="0"/>
      <dgm:spPr/>
    </dgm:pt>
    <dgm:pt modelId="{5E7DD4F6-24AA-44DF-934E-E6C6071AD508}" type="pres">
      <dgm:prSet presAssocID="{A0D51182-8254-4D23-B1D8-000D25AFCB11}" presName="parentText" presStyleLbl="alignNode1" presStyleIdx="0" presStyleCnt="4">
        <dgm:presLayoutVars>
          <dgm:chMax val="1"/>
          <dgm:bulletEnabled val="1"/>
        </dgm:presLayoutVars>
      </dgm:prSet>
      <dgm:spPr/>
      <dgm:t>
        <a:bodyPr/>
        <a:lstStyle/>
        <a:p>
          <a:endParaRPr kumimoji="1" lang="ja-JP" altLang="en-US"/>
        </a:p>
      </dgm:t>
    </dgm:pt>
    <dgm:pt modelId="{31BC07B9-409B-4B3A-A516-38DAB2407963}" type="pres">
      <dgm:prSet presAssocID="{A0D51182-8254-4D23-B1D8-000D25AFCB11}" presName="descendantText" presStyleLbl="alignAcc1" presStyleIdx="0" presStyleCnt="4" custLinFactNeighborX="265" custLinFactNeighborY="-2291">
        <dgm:presLayoutVars>
          <dgm:bulletEnabled val="1"/>
        </dgm:presLayoutVars>
      </dgm:prSet>
      <dgm:spPr/>
      <dgm:t>
        <a:bodyPr/>
        <a:lstStyle/>
        <a:p>
          <a:endParaRPr kumimoji="1" lang="ja-JP" altLang="en-US"/>
        </a:p>
      </dgm:t>
    </dgm:pt>
    <dgm:pt modelId="{DC6BD600-DFDC-4C0D-A274-DD46D4139AF9}" type="pres">
      <dgm:prSet presAssocID="{88666ED1-A96D-4385-B8D0-900E2729938F}" presName="sp" presStyleCnt="0"/>
      <dgm:spPr/>
    </dgm:pt>
    <dgm:pt modelId="{A54FEB48-906B-4759-8130-C11D1D928905}" type="pres">
      <dgm:prSet presAssocID="{85BD016C-B7F6-45AE-8ECA-DC6228584EDC}" presName="composite" presStyleCnt="0"/>
      <dgm:spPr/>
    </dgm:pt>
    <dgm:pt modelId="{179F4D18-C582-43B8-A6F6-5D0EC28B8680}" type="pres">
      <dgm:prSet presAssocID="{85BD016C-B7F6-45AE-8ECA-DC6228584EDC}" presName="parentText" presStyleLbl="alignNode1" presStyleIdx="1" presStyleCnt="4">
        <dgm:presLayoutVars>
          <dgm:chMax val="1"/>
          <dgm:bulletEnabled val="1"/>
        </dgm:presLayoutVars>
      </dgm:prSet>
      <dgm:spPr/>
      <dgm:t>
        <a:bodyPr/>
        <a:lstStyle/>
        <a:p>
          <a:endParaRPr kumimoji="1" lang="ja-JP" altLang="en-US"/>
        </a:p>
      </dgm:t>
    </dgm:pt>
    <dgm:pt modelId="{C139439C-0260-4CEE-B674-4AE40629900B}" type="pres">
      <dgm:prSet presAssocID="{85BD016C-B7F6-45AE-8ECA-DC6228584EDC}" presName="descendantText" presStyleLbl="alignAcc1" presStyleIdx="1" presStyleCnt="4">
        <dgm:presLayoutVars>
          <dgm:bulletEnabled val="1"/>
        </dgm:presLayoutVars>
      </dgm:prSet>
      <dgm:spPr/>
      <dgm:t>
        <a:bodyPr/>
        <a:lstStyle/>
        <a:p>
          <a:endParaRPr kumimoji="1" lang="ja-JP" altLang="en-US"/>
        </a:p>
      </dgm:t>
    </dgm:pt>
    <dgm:pt modelId="{D05C3023-F8E1-4399-BB68-A9245D522C6D}" type="pres">
      <dgm:prSet presAssocID="{6B70206E-DDDE-44D2-9655-323B5B27CEAB}" presName="sp" presStyleCnt="0"/>
      <dgm:spPr/>
    </dgm:pt>
    <dgm:pt modelId="{248C38B5-D0CD-4B3C-9212-A1401D7D5CFA}" type="pres">
      <dgm:prSet presAssocID="{0FA65C95-C023-4FB6-9D3F-D1256EE9CAB4}" presName="composite" presStyleCnt="0"/>
      <dgm:spPr/>
    </dgm:pt>
    <dgm:pt modelId="{F4A3B273-92C5-47EA-BA61-61D9A28E1003}" type="pres">
      <dgm:prSet presAssocID="{0FA65C95-C023-4FB6-9D3F-D1256EE9CAB4}" presName="parentText" presStyleLbl="alignNode1" presStyleIdx="2" presStyleCnt="4">
        <dgm:presLayoutVars>
          <dgm:chMax val="1"/>
          <dgm:bulletEnabled val="1"/>
        </dgm:presLayoutVars>
      </dgm:prSet>
      <dgm:spPr/>
      <dgm:t>
        <a:bodyPr/>
        <a:lstStyle/>
        <a:p>
          <a:endParaRPr kumimoji="1" lang="ja-JP" altLang="en-US"/>
        </a:p>
      </dgm:t>
    </dgm:pt>
    <dgm:pt modelId="{E04B9D61-AE06-42F3-AC18-50E43104089F}" type="pres">
      <dgm:prSet presAssocID="{0FA65C95-C023-4FB6-9D3F-D1256EE9CAB4}" presName="descendantText" presStyleLbl="alignAcc1" presStyleIdx="2" presStyleCnt="4">
        <dgm:presLayoutVars>
          <dgm:bulletEnabled val="1"/>
        </dgm:presLayoutVars>
      </dgm:prSet>
      <dgm:spPr/>
      <dgm:t>
        <a:bodyPr/>
        <a:lstStyle/>
        <a:p>
          <a:endParaRPr kumimoji="1" lang="ja-JP" altLang="en-US"/>
        </a:p>
      </dgm:t>
    </dgm:pt>
    <dgm:pt modelId="{074086CC-2C76-40BD-88F6-99534785C262}" type="pres">
      <dgm:prSet presAssocID="{19CA6C22-316A-4727-8290-C49153E5A8DF}" presName="sp" presStyleCnt="0"/>
      <dgm:spPr/>
    </dgm:pt>
    <dgm:pt modelId="{BBAD3D2D-A3A6-47DD-ABFD-CA1B0410A4ED}" type="pres">
      <dgm:prSet presAssocID="{054606D5-1B7F-41DB-9883-AD1D66D88703}" presName="composite" presStyleCnt="0"/>
      <dgm:spPr/>
    </dgm:pt>
    <dgm:pt modelId="{1293BCF6-319A-4FE2-8FE3-1BDADD665C56}" type="pres">
      <dgm:prSet presAssocID="{054606D5-1B7F-41DB-9883-AD1D66D88703}" presName="parentText" presStyleLbl="alignNode1" presStyleIdx="3" presStyleCnt="4">
        <dgm:presLayoutVars>
          <dgm:chMax val="1"/>
          <dgm:bulletEnabled val="1"/>
        </dgm:presLayoutVars>
      </dgm:prSet>
      <dgm:spPr/>
      <dgm:t>
        <a:bodyPr/>
        <a:lstStyle/>
        <a:p>
          <a:endParaRPr kumimoji="1" lang="ja-JP" altLang="en-US"/>
        </a:p>
      </dgm:t>
    </dgm:pt>
    <dgm:pt modelId="{017995FC-7A23-44F9-ACC6-5D8249934EEF}" type="pres">
      <dgm:prSet presAssocID="{054606D5-1B7F-41DB-9883-AD1D66D88703}" presName="descendantText" presStyleLbl="alignAcc1" presStyleIdx="3" presStyleCnt="4">
        <dgm:presLayoutVars>
          <dgm:bulletEnabled val="1"/>
        </dgm:presLayoutVars>
      </dgm:prSet>
      <dgm:spPr/>
      <dgm:t>
        <a:bodyPr/>
        <a:lstStyle/>
        <a:p>
          <a:endParaRPr kumimoji="1" lang="ja-JP" altLang="en-US"/>
        </a:p>
      </dgm:t>
    </dgm:pt>
  </dgm:ptLst>
  <dgm:cxnLst>
    <dgm:cxn modelId="{2DAC66B3-2B5D-4C5A-A203-B16D36FB6694}" type="presOf" srcId="{159223C1-00D7-45CC-A3FF-EE7562351305}" destId="{017995FC-7A23-44F9-ACC6-5D8249934EEF}" srcOrd="0" destOrd="0" presId="urn:microsoft.com/office/officeart/2005/8/layout/chevron2"/>
    <dgm:cxn modelId="{F9C7B461-E48F-4742-8976-23D74E5132A4}" srcId="{A0D51182-8254-4D23-B1D8-000D25AFCB11}" destId="{C88C0706-5242-432E-9B53-3296BA9D7576}" srcOrd="0" destOrd="0" parTransId="{F678CF9D-D021-4C45-98CB-FB2D9A849F65}" sibTransId="{DF8F4F3F-1071-44D4-9C6D-BF3019BC18FE}"/>
    <dgm:cxn modelId="{61F2673C-1691-4318-AD62-EF35050E1895}" srcId="{4DFF1581-50F5-45D4-8DA1-A86D0E5A7AAE}" destId="{0FA65C95-C023-4FB6-9D3F-D1256EE9CAB4}" srcOrd="2" destOrd="0" parTransId="{CBB0D5B9-2080-4774-AB58-1D2CBCA1F45E}" sibTransId="{19CA6C22-316A-4727-8290-C49153E5A8DF}"/>
    <dgm:cxn modelId="{70BF2021-B9B3-4E43-82E7-447519B82A07}" type="presOf" srcId="{4DFF1581-50F5-45D4-8DA1-A86D0E5A7AAE}" destId="{02C58468-685E-40D4-B049-DB4B642EB3C5}" srcOrd="0" destOrd="0" presId="urn:microsoft.com/office/officeart/2005/8/layout/chevron2"/>
    <dgm:cxn modelId="{407205A5-3099-4127-B47C-C40BACA4F275}" type="presOf" srcId="{C88C0706-5242-432E-9B53-3296BA9D7576}" destId="{31BC07B9-409B-4B3A-A516-38DAB2407963}" srcOrd="0" destOrd="0" presId="urn:microsoft.com/office/officeart/2005/8/layout/chevron2"/>
    <dgm:cxn modelId="{D79F5166-1499-49E2-B464-04929B74DE51}" type="presOf" srcId="{054606D5-1B7F-41DB-9883-AD1D66D88703}" destId="{1293BCF6-319A-4FE2-8FE3-1BDADD665C56}" srcOrd="0" destOrd="0" presId="urn:microsoft.com/office/officeart/2005/8/layout/chevron2"/>
    <dgm:cxn modelId="{EC600B29-DB1D-46E6-9281-BB77D9BC8528}" srcId="{4DFF1581-50F5-45D4-8DA1-A86D0E5A7AAE}" destId="{054606D5-1B7F-41DB-9883-AD1D66D88703}" srcOrd="3" destOrd="0" parTransId="{19026E20-7E2B-42D0-AA85-537A36E31BF2}" sibTransId="{050010A5-4216-4A25-BD99-F581E23E5273}"/>
    <dgm:cxn modelId="{BA82493B-C2DD-404B-A0F5-D44160FDFC01}" srcId="{85BD016C-B7F6-45AE-8ECA-DC6228584EDC}" destId="{51EE4ADF-E799-4EB1-AAC4-D4A7B7F7494C}" srcOrd="0" destOrd="0" parTransId="{0EF3BF34-0D91-48CC-BC65-B702F4A31DA2}" sibTransId="{5E66FA44-F926-405A-8F94-E3D5E708A96F}"/>
    <dgm:cxn modelId="{F9140028-344D-4DD7-B208-89AEEC887136}" srcId="{4DFF1581-50F5-45D4-8DA1-A86D0E5A7AAE}" destId="{85BD016C-B7F6-45AE-8ECA-DC6228584EDC}" srcOrd="1" destOrd="0" parTransId="{EB2FE73B-BD89-46CB-ACE0-36C58AACDF82}" sibTransId="{6B70206E-DDDE-44D2-9655-323B5B27CEAB}"/>
    <dgm:cxn modelId="{D5466BF0-C197-4577-9B49-4C5DAA724001}" srcId="{0FA65C95-C023-4FB6-9D3F-D1256EE9CAB4}" destId="{16BB9CBF-6952-44CD-8E29-40C0BEA1E9DB}" srcOrd="0" destOrd="0" parTransId="{DC0CC9AD-E6B9-4E2E-BD61-7CF9514AB474}" sibTransId="{3A136D06-4CDA-4F8E-AA90-64DD60BED5A8}"/>
    <dgm:cxn modelId="{51F0F61E-6FE9-4CD8-B931-27C04864A35E}" type="presOf" srcId="{0FA65C95-C023-4FB6-9D3F-D1256EE9CAB4}" destId="{F4A3B273-92C5-47EA-BA61-61D9A28E1003}" srcOrd="0" destOrd="0" presId="urn:microsoft.com/office/officeart/2005/8/layout/chevron2"/>
    <dgm:cxn modelId="{070DA914-9F03-4C7E-8F89-1609B24CB819}" type="presOf" srcId="{85BD016C-B7F6-45AE-8ECA-DC6228584EDC}" destId="{179F4D18-C582-43B8-A6F6-5D0EC28B8680}" srcOrd="0" destOrd="0" presId="urn:microsoft.com/office/officeart/2005/8/layout/chevron2"/>
    <dgm:cxn modelId="{FCD4ACD2-131D-418D-ADC8-0E22E223C3F3}" type="presOf" srcId="{51EE4ADF-E799-4EB1-AAC4-D4A7B7F7494C}" destId="{C139439C-0260-4CEE-B674-4AE40629900B}" srcOrd="0" destOrd="0" presId="urn:microsoft.com/office/officeart/2005/8/layout/chevron2"/>
    <dgm:cxn modelId="{DE6BE97F-4CD4-4714-AA9D-1ED387F2054C}" type="presOf" srcId="{16BB9CBF-6952-44CD-8E29-40C0BEA1E9DB}" destId="{E04B9D61-AE06-42F3-AC18-50E43104089F}" srcOrd="0" destOrd="0" presId="urn:microsoft.com/office/officeart/2005/8/layout/chevron2"/>
    <dgm:cxn modelId="{94919072-B2CE-449D-A882-7BC81367C177}" srcId="{4DFF1581-50F5-45D4-8DA1-A86D0E5A7AAE}" destId="{A0D51182-8254-4D23-B1D8-000D25AFCB11}" srcOrd="0" destOrd="0" parTransId="{77A357FB-1893-4285-A707-E7EE166E4B23}" sibTransId="{88666ED1-A96D-4385-B8D0-900E2729938F}"/>
    <dgm:cxn modelId="{070DFCCD-F6C1-49C8-990B-27A681F58BEF}" type="presOf" srcId="{A0D51182-8254-4D23-B1D8-000D25AFCB11}" destId="{5E7DD4F6-24AA-44DF-934E-E6C6071AD508}" srcOrd="0" destOrd="0" presId="urn:microsoft.com/office/officeart/2005/8/layout/chevron2"/>
    <dgm:cxn modelId="{6AAD4C87-B0A9-4F57-9C4E-FA81CD797350}" srcId="{054606D5-1B7F-41DB-9883-AD1D66D88703}" destId="{159223C1-00D7-45CC-A3FF-EE7562351305}" srcOrd="0" destOrd="0" parTransId="{2DEF9756-6BD7-4DF2-8B6D-B35A3C396B11}" sibTransId="{60801BB2-DA26-450B-8A1E-35FBAA6F927E}"/>
    <dgm:cxn modelId="{6C747D38-825B-4559-8334-C206C418ABAB}" type="presParOf" srcId="{02C58468-685E-40D4-B049-DB4B642EB3C5}" destId="{68D10EED-8E51-4D54-ACCD-71731E5CF2F1}" srcOrd="0" destOrd="0" presId="urn:microsoft.com/office/officeart/2005/8/layout/chevron2"/>
    <dgm:cxn modelId="{321E1E38-85E3-42AC-B7CD-FBDEB1D0F3C9}" type="presParOf" srcId="{68D10EED-8E51-4D54-ACCD-71731E5CF2F1}" destId="{5E7DD4F6-24AA-44DF-934E-E6C6071AD508}" srcOrd="0" destOrd="0" presId="urn:microsoft.com/office/officeart/2005/8/layout/chevron2"/>
    <dgm:cxn modelId="{5DDEE505-4636-4718-9838-AB2FE0062C9B}" type="presParOf" srcId="{68D10EED-8E51-4D54-ACCD-71731E5CF2F1}" destId="{31BC07B9-409B-4B3A-A516-38DAB2407963}" srcOrd="1" destOrd="0" presId="urn:microsoft.com/office/officeart/2005/8/layout/chevron2"/>
    <dgm:cxn modelId="{FB8456D9-ACE9-4EF6-A8FC-72E3EF83C8D9}" type="presParOf" srcId="{02C58468-685E-40D4-B049-DB4B642EB3C5}" destId="{DC6BD600-DFDC-4C0D-A274-DD46D4139AF9}" srcOrd="1" destOrd="0" presId="urn:microsoft.com/office/officeart/2005/8/layout/chevron2"/>
    <dgm:cxn modelId="{BB3638A8-FE37-4B50-945A-79A2B142EB13}" type="presParOf" srcId="{02C58468-685E-40D4-B049-DB4B642EB3C5}" destId="{A54FEB48-906B-4759-8130-C11D1D928905}" srcOrd="2" destOrd="0" presId="urn:microsoft.com/office/officeart/2005/8/layout/chevron2"/>
    <dgm:cxn modelId="{66BDB224-9D73-48E1-B3AD-5F619D09015F}" type="presParOf" srcId="{A54FEB48-906B-4759-8130-C11D1D928905}" destId="{179F4D18-C582-43B8-A6F6-5D0EC28B8680}" srcOrd="0" destOrd="0" presId="urn:microsoft.com/office/officeart/2005/8/layout/chevron2"/>
    <dgm:cxn modelId="{924348C0-AB3C-4179-86BC-7EFE9DFF513F}" type="presParOf" srcId="{A54FEB48-906B-4759-8130-C11D1D928905}" destId="{C139439C-0260-4CEE-B674-4AE40629900B}" srcOrd="1" destOrd="0" presId="urn:microsoft.com/office/officeart/2005/8/layout/chevron2"/>
    <dgm:cxn modelId="{2248496F-5657-40D4-993E-5A149BBF2A85}" type="presParOf" srcId="{02C58468-685E-40D4-B049-DB4B642EB3C5}" destId="{D05C3023-F8E1-4399-BB68-A9245D522C6D}" srcOrd="3" destOrd="0" presId="urn:microsoft.com/office/officeart/2005/8/layout/chevron2"/>
    <dgm:cxn modelId="{0688FD61-905A-4CD0-AA63-AD98DCDDC732}" type="presParOf" srcId="{02C58468-685E-40D4-B049-DB4B642EB3C5}" destId="{248C38B5-D0CD-4B3C-9212-A1401D7D5CFA}" srcOrd="4" destOrd="0" presId="urn:microsoft.com/office/officeart/2005/8/layout/chevron2"/>
    <dgm:cxn modelId="{12578E02-C5E2-4356-92AC-B8AEF019C929}" type="presParOf" srcId="{248C38B5-D0CD-4B3C-9212-A1401D7D5CFA}" destId="{F4A3B273-92C5-47EA-BA61-61D9A28E1003}" srcOrd="0" destOrd="0" presId="urn:microsoft.com/office/officeart/2005/8/layout/chevron2"/>
    <dgm:cxn modelId="{4B3C2B97-BC78-46D1-BA5D-B4ADB9B4628E}" type="presParOf" srcId="{248C38B5-D0CD-4B3C-9212-A1401D7D5CFA}" destId="{E04B9D61-AE06-42F3-AC18-50E43104089F}" srcOrd="1" destOrd="0" presId="urn:microsoft.com/office/officeart/2005/8/layout/chevron2"/>
    <dgm:cxn modelId="{0022C746-0A0F-4BBB-AFCB-DDF602E9795B}" type="presParOf" srcId="{02C58468-685E-40D4-B049-DB4B642EB3C5}" destId="{074086CC-2C76-40BD-88F6-99534785C262}" srcOrd="5" destOrd="0" presId="urn:microsoft.com/office/officeart/2005/8/layout/chevron2"/>
    <dgm:cxn modelId="{C2C3E484-07EF-4219-9E3D-51BB645D3B9D}" type="presParOf" srcId="{02C58468-685E-40D4-B049-DB4B642EB3C5}" destId="{BBAD3D2D-A3A6-47DD-ABFD-CA1B0410A4ED}" srcOrd="6" destOrd="0" presId="urn:microsoft.com/office/officeart/2005/8/layout/chevron2"/>
    <dgm:cxn modelId="{8F44CF4C-75C8-4A66-A655-0462AF79B42C}" type="presParOf" srcId="{BBAD3D2D-A3A6-47DD-ABFD-CA1B0410A4ED}" destId="{1293BCF6-319A-4FE2-8FE3-1BDADD665C56}" srcOrd="0" destOrd="0" presId="urn:microsoft.com/office/officeart/2005/8/layout/chevron2"/>
    <dgm:cxn modelId="{3D90309D-0F63-4E20-81BD-132FD8BF8C10}" type="presParOf" srcId="{BBAD3D2D-A3A6-47DD-ABFD-CA1B0410A4ED}" destId="{017995FC-7A23-44F9-ACC6-5D8249934EEF}"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7DD4F6-24AA-44DF-934E-E6C6071AD508}">
      <dsp:nvSpPr>
        <dsp:cNvPr id="0" name=""/>
        <dsp:cNvSpPr/>
      </dsp:nvSpPr>
      <dsp:spPr>
        <a:xfrm rot="5400000">
          <a:off x="-140684" y="144807"/>
          <a:ext cx="937895" cy="656526"/>
        </a:xfrm>
        <a:prstGeom prst="chevron">
          <a:avLst/>
        </a:prstGeom>
        <a:solidFill>
          <a:schemeClr val="accent1">
            <a:lumMod val="20000"/>
            <a:lumOff val="8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kumimoji="1" lang="ja-JP" altLang="en-US" sz="1400" b="1" u="sng" kern="1200" dirty="0">
              <a:solidFill>
                <a:schemeClr val="tx1"/>
              </a:solidFill>
            </a:rPr>
            <a:t>申込</a:t>
          </a:r>
        </a:p>
      </dsp:txBody>
      <dsp:txXfrm rot="-5400000">
        <a:off x="1" y="332385"/>
        <a:ext cx="656526" cy="281369"/>
      </dsp:txXfrm>
    </dsp:sp>
    <dsp:sp modelId="{31BC07B9-409B-4B3A-A516-38DAB2407963}">
      <dsp:nvSpPr>
        <dsp:cNvPr id="0" name=""/>
        <dsp:cNvSpPr/>
      </dsp:nvSpPr>
      <dsp:spPr>
        <a:xfrm rot="5400000">
          <a:off x="2980799" y="-2324272"/>
          <a:ext cx="609952" cy="525849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kumimoji="1" lang="ja-JP" altLang="ja-JP" sz="1500" kern="1200" dirty="0" smtClean="0">
              <a:latin typeface="HGPｺﾞｼｯｸE" panose="020B0900000000000000" pitchFamily="50" charset="-128"/>
              <a:ea typeface="HGPｺﾞｼｯｸE" panose="020B0900000000000000" pitchFamily="50" charset="-128"/>
            </a:rPr>
            <a:t>川崎市海外ビジネス支援センター（</a:t>
          </a:r>
          <a:r>
            <a:rPr kumimoji="1" lang="en-US" altLang="ja-JP" sz="1500" kern="1200" dirty="0" smtClean="0">
              <a:latin typeface="HGPｺﾞｼｯｸE" panose="020B0900000000000000" pitchFamily="50" charset="-128"/>
              <a:ea typeface="HGPｺﾞｼｯｸE" panose="020B0900000000000000" pitchFamily="50" charset="-128"/>
            </a:rPr>
            <a:t>KOBS)</a:t>
          </a:r>
          <a:r>
            <a:rPr kumimoji="1" lang="ja-JP" altLang="ja-JP" sz="1500" kern="1200" dirty="0" smtClean="0">
              <a:latin typeface="HGPｺﾞｼｯｸE" panose="020B0900000000000000" pitchFamily="50" charset="-128"/>
              <a:ea typeface="HGPｺﾞｼｯｸE" panose="020B0900000000000000" pitchFamily="50" charset="-128"/>
            </a:rPr>
            <a:t>（裏面参照）に利用申請書（</a:t>
          </a:r>
          <a:r>
            <a:rPr kumimoji="1" lang="en-US" altLang="ja-JP" sz="1500" kern="1200" dirty="0" smtClean="0">
              <a:latin typeface="HGPｺﾞｼｯｸE" panose="020B0900000000000000" pitchFamily="50" charset="-128"/>
              <a:ea typeface="HGPｺﾞｼｯｸE" panose="020B0900000000000000" pitchFamily="50" charset="-128"/>
            </a:rPr>
            <a:t>HP</a:t>
          </a:r>
          <a:r>
            <a:rPr kumimoji="1" lang="ja-JP" altLang="ja-JP" sz="1500" kern="1200" dirty="0" smtClean="0">
              <a:latin typeface="HGPｺﾞｼｯｸE" panose="020B0900000000000000" pitchFamily="50" charset="-128"/>
              <a:ea typeface="HGPｺﾞｼｯｸE" panose="020B0900000000000000" pitchFamily="50" charset="-128"/>
            </a:rPr>
            <a:t>掲載）を提出ください。</a:t>
          </a:r>
          <a:endParaRPr kumimoji="1" lang="ja-JP" altLang="en-US" sz="1500" kern="1200" dirty="0">
            <a:latin typeface="HGPｺﾞｼｯｸE" panose="020B0900000000000000" pitchFamily="50" charset="-128"/>
            <a:ea typeface="HGPｺﾞｼｯｸE" panose="020B0900000000000000" pitchFamily="50" charset="-128"/>
          </a:endParaRPr>
        </a:p>
      </dsp:txBody>
      <dsp:txXfrm rot="-5400000">
        <a:off x="656527" y="29775"/>
        <a:ext cx="5228723" cy="550402"/>
      </dsp:txXfrm>
    </dsp:sp>
    <dsp:sp modelId="{179F4D18-C582-43B8-A6F6-5D0EC28B8680}">
      <dsp:nvSpPr>
        <dsp:cNvPr id="0" name=""/>
        <dsp:cNvSpPr/>
      </dsp:nvSpPr>
      <dsp:spPr>
        <a:xfrm rot="5400000">
          <a:off x="-140684" y="930622"/>
          <a:ext cx="937895" cy="656526"/>
        </a:xfrm>
        <a:prstGeom prst="chevron">
          <a:avLst/>
        </a:prstGeom>
        <a:solidFill>
          <a:schemeClr val="accent1">
            <a:lumMod val="20000"/>
            <a:lumOff val="8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kumimoji="1" lang="ja-JP" altLang="en-US" sz="1200" b="1" u="sng" kern="1200" dirty="0">
              <a:solidFill>
                <a:schemeClr val="tx1"/>
              </a:solidFill>
            </a:rPr>
            <a:t>面談</a:t>
          </a:r>
          <a:r>
            <a:rPr kumimoji="1" lang="ja-JP" altLang="en-US" sz="1200" b="1" u="sng" kern="1200" dirty="0" smtClean="0">
              <a:solidFill>
                <a:schemeClr val="tx1"/>
              </a:solidFill>
            </a:rPr>
            <a:t>等　実施</a:t>
          </a:r>
          <a:endParaRPr kumimoji="1" lang="ja-JP" altLang="en-US" sz="1200" b="1" u="sng" kern="1200" dirty="0">
            <a:solidFill>
              <a:schemeClr val="tx1"/>
            </a:solidFill>
          </a:endParaRPr>
        </a:p>
      </dsp:txBody>
      <dsp:txXfrm rot="-5400000">
        <a:off x="1" y="1118200"/>
        <a:ext cx="656526" cy="281369"/>
      </dsp:txXfrm>
    </dsp:sp>
    <dsp:sp modelId="{C139439C-0260-4CEE-B674-4AE40629900B}">
      <dsp:nvSpPr>
        <dsp:cNvPr id="0" name=""/>
        <dsp:cNvSpPr/>
      </dsp:nvSpPr>
      <dsp:spPr>
        <a:xfrm rot="5400000">
          <a:off x="2980959" y="-1534494"/>
          <a:ext cx="609632" cy="525849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kumimoji="1" lang="en-US" altLang="ja-JP" sz="1500" kern="1200" dirty="0" smtClean="0">
              <a:solidFill>
                <a:schemeClr val="tx1"/>
              </a:solidFill>
              <a:latin typeface="HGPｺﾞｼｯｸE" panose="020B0900000000000000" pitchFamily="50" charset="-128"/>
              <a:ea typeface="HGPｺﾞｼｯｸE" panose="020B0900000000000000" pitchFamily="50" charset="-128"/>
            </a:rPr>
            <a:t>KOBS</a:t>
          </a:r>
          <a:r>
            <a:rPr kumimoji="1" lang="ja-JP" altLang="en-US" sz="1500" kern="1200" dirty="0" smtClean="0">
              <a:solidFill>
                <a:schemeClr val="tx1"/>
              </a:solidFill>
              <a:latin typeface="HGPｺﾞｼｯｸE" panose="020B0900000000000000" pitchFamily="50" charset="-128"/>
              <a:ea typeface="HGPｺﾞｼｯｸE" panose="020B0900000000000000" pitchFamily="50" charset="-128"/>
            </a:rPr>
            <a:t>の海外支援コーディネーターによる面談等を受けていただきます。（事業計画等について確認させていただきます。）</a:t>
          </a:r>
          <a:endParaRPr kumimoji="1" lang="ja-JP" altLang="en-US" sz="1500" kern="1200" dirty="0">
            <a:solidFill>
              <a:schemeClr val="tx1"/>
            </a:solidFill>
            <a:latin typeface="HGPｺﾞｼｯｸE" panose="020B0900000000000000" pitchFamily="50" charset="-128"/>
            <a:ea typeface="HGPｺﾞｼｯｸE" panose="020B0900000000000000" pitchFamily="50" charset="-128"/>
          </a:endParaRPr>
        </a:p>
      </dsp:txBody>
      <dsp:txXfrm rot="-5400000">
        <a:off x="656526" y="819699"/>
        <a:ext cx="5228738" cy="550112"/>
      </dsp:txXfrm>
    </dsp:sp>
    <dsp:sp modelId="{F4A3B273-92C5-47EA-BA61-61D9A28E1003}">
      <dsp:nvSpPr>
        <dsp:cNvPr id="0" name=""/>
        <dsp:cNvSpPr/>
      </dsp:nvSpPr>
      <dsp:spPr>
        <a:xfrm rot="5400000">
          <a:off x="-140684" y="1716437"/>
          <a:ext cx="937895" cy="656526"/>
        </a:xfrm>
        <a:prstGeom prst="chevron">
          <a:avLst/>
        </a:prstGeom>
        <a:solidFill>
          <a:schemeClr val="accent1">
            <a:lumMod val="20000"/>
            <a:lumOff val="8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kumimoji="1" lang="ja-JP" altLang="en-US" sz="1200" b="1" u="sng" kern="1200" dirty="0">
              <a:solidFill>
                <a:schemeClr val="tx1"/>
              </a:solidFill>
            </a:rPr>
            <a:t>条件</a:t>
          </a:r>
          <a:r>
            <a:rPr kumimoji="1" lang="ja-JP" altLang="en-US" sz="1200" b="1" u="sng" kern="1200" dirty="0" smtClean="0">
              <a:solidFill>
                <a:schemeClr val="tx1"/>
              </a:solidFill>
            </a:rPr>
            <a:t>の　確認</a:t>
          </a:r>
          <a:endParaRPr kumimoji="1" lang="ja-JP" altLang="en-US" sz="1200" b="1" u="sng" kern="1200" dirty="0">
            <a:solidFill>
              <a:schemeClr val="tx1"/>
            </a:solidFill>
          </a:endParaRPr>
        </a:p>
      </dsp:txBody>
      <dsp:txXfrm rot="-5400000">
        <a:off x="1" y="1904015"/>
        <a:ext cx="656526" cy="281369"/>
      </dsp:txXfrm>
    </dsp:sp>
    <dsp:sp modelId="{E04B9D61-AE06-42F3-AC18-50E43104089F}">
      <dsp:nvSpPr>
        <dsp:cNvPr id="0" name=""/>
        <dsp:cNvSpPr/>
      </dsp:nvSpPr>
      <dsp:spPr>
        <a:xfrm rot="5400000">
          <a:off x="2980959" y="-748679"/>
          <a:ext cx="609632" cy="525849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kumimoji="1" lang="ja-JP" altLang="en-US" sz="1500" kern="1200" dirty="0" smtClean="0">
              <a:latin typeface="HGPｺﾞｼｯｸE" panose="020B0900000000000000" pitchFamily="50" charset="-128"/>
              <a:ea typeface="HGPｺﾞｼｯｸE" panose="020B0900000000000000" pitchFamily="50" charset="-128"/>
            </a:rPr>
            <a:t>本支援業務を行う委託事業者により希望内容・時期等の確認を行います。</a:t>
          </a:r>
          <a:endParaRPr kumimoji="1" lang="ja-JP" altLang="en-US" sz="1500" kern="1200" dirty="0">
            <a:latin typeface="HGPｺﾞｼｯｸE" panose="020B0900000000000000" pitchFamily="50" charset="-128"/>
            <a:ea typeface="HGPｺﾞｼｯｸE" panose="020B0900000000000000" pitchFamily="50" charset="-128"/>
          </a:endParaRPr>
        </a:p>
      </dsp:txBody>
      <dsp:txXfrm rot="-5400000">
        <a:off x="656526" y="1605514"/>
        <a:ext cx="5228738" cy="550112"/>
      </dsp:txXfrm>
    </dsp:sp>
    <dsp:sp modelId="{1293BCF6-319A-4FE2-8FE3-1BDADD665C56}">
      <dsp:nvSpPr>
        <dsp:cNvPr id="0" name=""/>
        <dsp:cNvSpPr/>
      </dsp:nvSpPr>
      <dsp:spPr>
        <a:xfrm rot="5400000">
          <a:off x="-140684" y="2502252"/>
          <a:ext cx="937895" cy="656526"/>
        </a:xfrm>
        <a:prstGeom prst="chevron">
          <a:avLst/>
        </a:prstGeom>
        <a:solidFill>
          <a:schemeClr val="accent1">
            <a:lumMod val="20000"/>
            <a:lumOff val="8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kumimoji="1" lang="ja-JP" altLang="en-US" sz="1200" b="1" u="sng" kern="1200" dirty="0">
              <a:solidFill>
                <a:schemeClr val="tx1"/>
              </a:solidFill>
            </a:rPr>
            <a:t>支援</a:t>
          </a:r>
          <a:r>
            <a:rPr kumimoji="1" lang="ja-JP" altLang="en-US" sz="1200" b="1" u="sng" kern="1200" dirty="0" smtClean="0">
              <a:solidFill>
                <a:schemeClr val="tx1"/>
              </a:solidFill>
            </a:rPr>
            <a:t>の　実施</a:t>
          </a:r>
          <a:endParaRPr kumimoji="1" lang="ja-JP" altLang="en-US" sz="1200" b="1" u="sng" kern="1200" dirty="0">
            <a:solidFill>
              <a:schemeClr val="tx1"/>
            </a:solidFill>
          </a:endParaRPr>
        </a:p>
      </dsp:txBody>
      <dsp:txXfrm rot="-5400000">
        <a:off x="1" y="2689830"/>
        <a:ext cx="656526" cy="281369"/>
      </dsp:txXfrm>
    </dsp:sp>
    <dsp:sp modelId="{017995FC-7A23-44F9-ACC6-5D8249934EEF}">
      <dsp:nvSpPr>
        <dsp:cNvPr id="0" name=""/>
        <dsp:cNvSpPr/>
      </dsp:nvSpPr>
      <dsp:spPr>
        <a:xfrm rot="5400000">
          <a:off x="2980959" y="37134"/>
          <a:ext cx="609632" cy="525849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kumimoji="1" lang="ja-JP" altLang="en-US" sz="1500" kern="1200" dirty="0" smtClean="0">
              <a:latin typeface="HGPｺﾞｼｯｸE" panose="020B0900000000000000" pitchFamily="50" charset="-128"/>
              <a:ea typeface="HGPｺﾞｼｯｸE" panose="020B0900000000000000" pitchFamily="50" charset="-128"/>
            </a:rPr>
            <a:t>委託事業者による取引先等のリストアップ、面談等の支援を実施します。</a:t>
          </a:r>
          <a:endParaRPr kumimoji="1" lang="ja-JP" altLang="en-US" sz="1500" kern="1200" dirty="0">
            <a:latin typeface="HGPｺﾞｼｯｸE" panose="020B0900000000000000" pitchFamily="50" charset="-128"/>
            <a:ea typeface="HGPｺﾞｼｯｸE" panose="020B0900000000000000" pitchFamily="50" charset="-128"/>
          </a:endParaRPr>
        </a:p>
      </dsp:txBody>
      <dsp:txXfrm rot="-5400000">
        <a:off x="656526" y="2391327"/>
        <a:ext cx="5228738" cy="55011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1CBFDB0-7A23-4919-8851-3918BF282BCC}"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C2C9EB-65BC-4B2A-B7E6-A5B7A059AE8D}" type="slidenum">
              <a:rPr kumimoji="1" lang="ja-JP" altLang="en-US" smtClean="0"/>
              <a:t>‹#›</a:t>
            </a:fld>
            <a:endParaRPr kumimoji="1" lang="ja-JP" altLang="en-US"/>
          </a:p>
        </p:txBody>
      </p:sp>
    </p:spTree>
    <p:extLst>
      <p:ext uri="{BB962C8B-B14F-4D97-AF65-F5344CB8AC3E}">
        <p14:creationId xmlns:p14="http://schemas.microsoft.com/office/powerpoint/2010/main" val="2378758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CBFDB0-7A23-4919-8851-3918BF282BCC}"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C2C9EB-65BC-4B2A-B7E6-A5B7A059AE8D}" type="slidenum">
              <a:rPr kumimoji="1" lang="ja-JP" altLang="en-US" smtClean="0"/>
              <a:t>‹#›</a:t>
            </a:fld>
            <a:endParaRPr kumimoji="1" lang="ja-JP" altLang="en-US"/>
          </a:p>
        </p:txBody>
      </p:sp>
    </p:spTree>
    <p:extLst>
      <p:ext uri="{BB962C8B-B14F-4D97-AF65-F5344CB8AC3E}">
        <p14:creationId xmlns:p14="http://schemas.microsoft.com/office/powerpoint/2010/main" val="1608728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CBFDB0-7A23-4919-8851-3918BF282BCC}"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C2C9EB-65BC-4B2A-B7E6-A5B7A059AE8D}" type="slidenum">
              <a:rPr kumimoji="1" lang="ja-JP" altLang="en-US" smtClean="0"/>
              <a:t>‹#›</a:t>
            </a:fld>
            <a:endParaRPr kumimoji="1" lang="ja-JP" altLang="en-US"/>
          </a:p>
        </p:txBody>
      </p:sp>
    </p:spTree>
    <p:extLst>
      <p:ext uri="{BB962C8B-B14F-4D97-AF65-F5344CB8AC3E}">
        <p14:creationId xmlns:p14="http://schemas.microsoft.com/office/powerpoint/2010/main" val="1784755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CBFDB0-7A23-4919-8851-3918BF282BCC}"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C2C9EB-65BC-4B2A-B7E6-A5B7A059AE8D}" type="slidenum">
              <a:rPr kumimoji="1" lang="ja-JP" altLang="en-US" smtClean="0"/>
              <a:t>‹#›</a:t>
            </a:fld>
            <a:endParaRPr kumimoji="1" lang="ja-JP" altLang="en-US"/>
          </a:p>
        </p:txBody>
      </p:sp>
    </p:spTree>
    <p:extLst>
      <p:ext uri="{BB962C8B-B14F-4D97-AF65-F5344CB8AC3E}">
        <p14:creationId xmlns:p14="http://schemas.microsoft.com/office/powerpoint/2010/main" val="76132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1CBFDB0-7A23-4919-8851-3918BF282BCC}"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C2C9EB-65BC-4B2A-B7E6-A5B7A059AE8D}" type="slidenum">
              <a:rPr kumimoji="1" lang="ja-JP" altLang="en-US" smtClean="0"/>
              <a:t>‹#›</a:t>
            </a:fld>
            <a:endParaRPr kumimoji="1" lang="ja-JP" altLang="en-US"/>
          </a:p>
        </p:txBody>
      </p:sp>
    </p:spTree>
    <p:extLst>
      <p:ext uri="{BB962C8B-B14F-4D97-AF65-F5344CB8AC3E}">
        <p14:creationId xmlns:p14="http://schemas.microsoft.com/office/powerpoint/2010/main" val="2981558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1CBFDB0-7A23-4919-8851-3918BF282BCC}" type="datetimeFigureOut">
              <a:rPr kumimoji="1" lang="ja-JP" altLang="en-US" smtClean="0"/>
              <a:t>2020/5/1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C2C9EB-65BC-4B2A-B7E6-A5B7A059AE8D}" type="slidenum">
              <a:rPr kumimoji="1" lang="ja-JP" altLang="en-US" smtClean="0"/>
              <a:t>‹#›</a:t>
            </a:fld>
            <a:endParaRPr kumimoji="1" lang="ja-JP" altLang="en-US"/>
          </a:p>
        </p:txBody>
      </p:sp>
    </p:spTree>
    <p:extLst>
      <p:ext uri="{BB962C8B-B14F-4D97-AF65-F5344CB8AC3E}">
        <p14:creationId xmlns:p14="http://schemas.microsoft.com/office/powerpoint/2010/main" val="3392010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1CBFDB0-7A23-4919-8851-3918BF282BCC}" type="datetimeFigureOut">
              <a:rPr kumimoji="1" lang="ja-JP" altLang="en-US" smtClean="0"/>
              <a:t>2020/5/1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C2C9EB-65BC-4B2A-B7E6-A5B7A059AE8D}" type="slidenum">
              <a:rPr kumimoji="1" lang="ja-JP" altLang="en-US" smtClean="0"/>
              <a:t>‹#›</a:t>
            </a:fld>
            <a:endParaRPr kumimoji="1" lang="ja-JP" altLang="en-US"/>
          </a:p>
        </p:txBody>
      </p:sp>
    </p:spTree>
    <p:extLst>
      <p:ext uri="{BB962C8B-B14F-4D97-AF65-F5344CB8AC3E}">
        <p14:creationId xmlns:p14="http://schemas.microsoft.com/office/powerpoint/2010/main" val="3398087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1CBFDB0-7A23-4919-8851-3918BF282BCC}" type="datetimeFigureOut">
              <a:rPr kumimoji="1" lang="ja-JP" altLang="en-US" smtClean="0"/>
              <a:t>2020/5/1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C2C9EB-65BC-4B2A-B7E6-A5B7A059AE8D}" type="slidenum">
              <a:rPr kumimoji="1" lang="ja-JP" altLang="en-US" smtClean="0"/>
              <a:t>‹#›</a:t>
            </a:fld>
            <a:endParaRPr kumimoji="1" lang="ja-JP" altLang="en-US"/>
          </a:p>
        </p:txBody>
      </p:sp>
    </p:spTree>
    <p:extLst>
      <p:ext uri="{BB962C8B-B14F-4D97-AF65-F5344CB8AC3E}">
        <p14:creationId xmlns:p14="http://schemas.microsoft.com/office/powerpoint/2010/main" val="3986515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BFDB0-7A23-4919-8851-3918BF282BCC}" type="datetimeFigureOut">
              <a:rPr kumimoji="1" lang="ja-JP" altLang="en-US" smtClean="0"/>
              <a:t>2020/5/1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C2C9EB-65BC-4B2A-B7E6-A5B7A059AE8D}" type="slidenum">
              <a:rPr kumimoji="1" lang="ja-JP" altLang="en-US" smtClean="0"/>
              <a:t>‹#›</a:t>
            </a:fld>
            <a:endParaRPr kumimoji="1" lang="ja-JP" altLang="en-US"/>
          </a:p>
        </p:txBody>
      </p:sp>
    </p:spTree>
    <p:extLst>
      <p:ext uri="{BB962C8B-B14F-4D97-AF65-F5344CB8AC3E}">
        <p14:creationId xmlns:p14="http://schemas.microsoft.com/office/powerpoint/2010/main" val="3525925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CBFDB0-7A23-4919-8851-3918BF282BCC}" type="datetimeFigureOut">
              <a:rPr kumimoji="1" lang="ja-JP" altLang="en-US" smtClean="0"/>
              <a:t>2020/5/1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C2C9EB-65BC-4B2A-B7E6-A5B7A059AE8D}" type="slidenum">
              <a:rPr kumimoji="1" lang="ja-JP" altLang="en-US" smtClean="0"/>
              <a:t>‹#›</a:t>
            </a:fld>
            <a:endParaRPr kumimoji="1" lang="ja-JP" altLang="en-US"/>
          </a:p>
        </p:txBody>
      </p:sp>
    </p:spTree>
    <p:extLst>
      <p:ext uri="{BB962C8B-B14F-4D97-AF65-F5344CB8AC3E}">
        <p14:creationId xmlns:p14="http://schemas.microsoft.com/office/powerpoint/2010/main" val="2409176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CBFDB0-7A23-4919-8851-3918BF282BCC}" type="datetimeFigureOut">
              <a:rPr kumimoji="1" lang="ja-JP" altLang="en-US" smtClean="0"/>
              <a:t>2020/5/1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C2C9EB-65BC-4B2A-B7E6-A5B7A059AE8D}" type="slidenum">
              <a:rPr kumimoji="1" lang="ja-JP" altLang="en-US" smtClean="0"/>
              <a:t>‹#›</a:t>
            </a:fld>
            <a:endParaRPr kumimoji="1" lang="ja-JP" altLang="en-US"/>
          </a:p>
        </p:txBody>
      </p:sp>
    </p:spTree>
    <p:extLst>
      <p:ext uri="{BB962C8B-B14F-4D97-AF65-F5344CB8AC3E}">
        <p14:creationId xmlns:p14="http://schemas.microsoft.com/office/powerpoint/2010/main" val="222656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1CBFDB0-7A23-4919-8851-3918BF282BCC}" type="datetimeFigureOut">
              <a:rPr kumimoji="1" lang="ja-JP" altLang="en-US" smtClean="0"/>
              <a:t>2020/5/1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DC2C9EB-65BC-4B2A-B7E6-A5B7A059AE8D}" type="slidenum">
              <a:rPr kumimoji="1" lang="ja-JP" altLang="en-US" smtClean="0"/>
              <a:t>‹#›</a:t>
            </a:fld>
            <a:endParaRPr kumimoji="1" lang="ja-JP" altLang="en-US"/>
          </a:p>
        </p:txBody>
      </p:sp>
    </p:spTree>
    <p:extLst>
      <p:ext uri="{BB962C8B-B14F-4D97-AF65-F5344CB8AC3E}">
        <p14:creationId xmlns:p14="http://schemas.microsoft.com/office/powerpoint/2010/main" val="14854492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a:extLst>
              <a:ext uri="{FF2B5EF4-FFF2-40B4-BE49-F238E27FC236}">
                <a16:creationId xmlns:a16="http://schemas.microsoft.com/office/drawing/2014/main" xmlns="" id="{FB1332C3-2A5D-464E-9BBF-AF375454C608}"/>
              </a:ext>
            </a:extLst>
          </p:cNvPr>
          <p:cNvSpPr>
            <a:spLocks noChangeArrowheads="1"/>
          </p:cNvSpPr>
          <p:nvPr/>
        </p:nvSpPr>
        <p:spPr bwMode="auto">
          <a:xfrm>
            <a:off x="127895" y="5871546"/>
            <a:ext cx="535220" cy="3391992"/>
          </a:xfrm>
          <a:prstGeom prst="flowChartAlternateProcess">
            <a:avLst/>
          </a:prstGeom>
          <a:solidFill>
            <a:srgbClr val="0070C0"/>
          </a:solidFill>
          <a:ln w="38100" algn="ctr">
            <a:noFill/>
            <a:miter lim="800000"/>
            <a:headEnd/>
            <a:tailEnd/>
          </a:ln>
          <a:effectLst>
            <a:outerShdw dist="28398" dir="3806097" algn="ctr" rotWithShape="0">
              <a:srgbClr val="1F3763">
                <a:alpha val="50000"/>
              </a:srgbClr>
            </a:outerShdw>
          </a:effectLst>
        </p:spPr>
        <p:txBody>
          <a:bodyPr vert="horz" wrap="square" lIns="74295" tIns="8890" rIns="74295" bIns="8890" numCol="1" anchor="ctr" anchorCtr="0" compatLnSpc="1">
            <a:prstTxWarp prst="textNoShape">
              <a:avLst/>
            </a:prstTxWarp>
          </a:bodyPr>
          <a:lstStyle/>
          <a:p>
            <a:pPr algn="ctr" defTabSz="914400" eaLnBrk="0" fontAlgn="base" hangingPunct="0">
              <a:lnSpc>
                <a:spcPct val="112000"/>
              </a:lnSpc>
              <a:spcBef>
                <a:spcPct val="0"/>
              </a:spcBef>
              <a:spcAft>
                <a:spcPct val="0"/>
              </a:spcAft>
            </a:pPr>
            <a:r>
              <a:rPr lang="ja-JP" altLang="en-US" sz="1400" b="1" dirty="0">
                <a:solidFill>
                  <a:srgbClr val="FFFFFF"/>
                </a:solidFill>
                <a:latin typeface="ＭＳ Ｐゴシック" panose="020B0600070205080204" pitchFamily="50" charset="-128"/>
                <a:ea typeface="ＭＳ Ｐゴシック" panose="020B0600070205080204" pitchFamily="50" charset="-128"/>
              </a:rPr>
              <a:t>ご利用の流れ</a:t>
            </a:r>
            <a:endParaRPr lang="ja-JP" altLang="ja-JP" b="1" dirty="0">
              <a:latin typeface="Arial" panose="020B0604020202020204" pitchFamily="34" charset="0"/>
            </a:endParaRPr>
          </a:p>
        </p:txBody>
      </p:sp>
      <p:sp>
        <p:nvSpPr>
          <p:cNvPr id="16" name="AutoShape 2">
            <a:extLst>
              <a:ext uri="{FF2B5EF4-FFF2-40B4-BE49-F238E27FC236}">
                <a16:creationId xmlns:a16="http://schemas.microsoft.com/office/drawing/2014/main" xmlns="" id="{9C890645-0DDB-49E4-855E-DDA5D3890D89}"/>
              </a:ext>
            </a:extLst>
          </p:cNvPr>
          <p:cNvSpPr>
            <a:spLocks noChangeArrowheads="1"/>
          </p:cNvSpPr>
          <p:nvPr/>
        </p:nvSpPr>
        <p:spPr bwMode="auto">
          <a:xfrm>
            <a:off x="127895" y="4795975"/>
            <a:ext cx="535220" cy="1024220"/>
          </a:xfrm>
          <a:prstGeom prst="flowChartAlternateProcess">
            <a:avLst/>
          </a:prstGeom>
          <a:solidFill>
            <a:srgbClr val="0070C0"/>
          </a:solidFill>
          <a:ln w="38100" algn="ctr">
            <a:noFill/>
            <a:miter lim="800000"/>
            <a:headEnd/>
            <a:tailEnd/>
          </a:ln>
          <a:effectLst>
            <a:outerShdw dist="28398" dir="3806097" algn="ctr" rotWithShape="0">
              <a:srgbClr val="1F3763">
                <a:alpha val="50000"/>
              </a:srgbClr>
            </a:outerShdw>
          </a:effectLst>
        </p:spPr>
        <p:txBody>
          <a:bodyPr vert="horz" wrap="square" lIns="74295" tIns="8890" rIns="74295" bIns="8890" numCol="1" anchor="ctr" anchorCtr="0" compatLnSpc="1">
            <a:prstTxWarp prst="textNoShape">
              <a:avLst/>
            </a:prstTxWarp>
          </a:bodyPr>
          <a:lstStyle/>
          <a:p>
            <a:pPr algn="ctr" defTabSz="914400" eaLnBrk="0" fontAlgn="base" hangingPunct="0">
              <a:lnSpc>
                <a:spcPct val="112000"/>
              </a:lnSpc>
              <a:spcBef>
                <a:spcPct val="0"/>
              </a:spcBef>
              <a:spcAft>
                <a:spcPct val="0"/>
              </a:spcAft>
            </a:pPr>
            <a:r>
              <a:rPr lang="ja-JP" altLang="en-US" sz="1400" b="1" dirty="0">
                <a:solidFill>
                  <a:srgbClr val="FFFFFF"/>
                </a:solidFill>
                <a:latin typeface="ＭＳ Ｐゴシック" panose="020B0600070205080204" pitchFamily="50" charset="-128"/>
                <a:ea typeface="ＭＳ Ｐゴシック" panose="020B0600070205080204" pitchFamily="50" charset="-128"/>
              </a:rPr>
              <a:t>実施国</a:t>
            </a:r>
            <a:endParaRPr lang="ja-JP" altLang="ja-JP" b="1" dirty="0">
              <a:latin typeface="Arial" panose="020B0604020202020204" pitchFamily="34" charset="0"/>
            </a:endParaRPr>
          </a:p>
        </p:txBody>
      </p:sp>
      <p:pic>
        <p:nvPicPr>
          <p:cNvPr id="19" name="図 18">
            <a:extLst>
              <a:ext uri="{FF2B5EF4-FFF2-40B4-BE49-F238E27FC236}">
                <a16:creationId xmlns:a16="http://schemas.microsoft.com/office/drawing/2014/main" xmlns="" id="{56FDBEF9-0C44-449B-A4D6-E5B3363C788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7894" y="70968"/>
            <a:ext cx="6602211" cy="1320509"/>
          </a:xfrm>
          <a:prstGeom prst="rect">
            <a:avLst/>
          </a:prstGeom>
        </p:spPr>
      </p:pic>
      <p:sp>
        <p:nvSpPr>
          <p:cNvPr id="34" name="正方形/長方形 33">
            <a:extLst>
              <a:ext uri="{FF2B5EF4-FFF2-40B4-BE49-F238E27FC236}">
                <a16:creationId xmlns:a16="http://schemas.microsoft.com/office/drawing/2014/main" xmlns="" id="{4D867363-EEDB-4BE6-9B0D-A2F84F5C5A07}"/>
              </a:ext>
            </a:extLst>
          </p:cNvPr>
          <p:cNvSpPr/>
          <p:nvPr/>
        </p:nvSpPr>
        <p:spPr>
          <a:xfrm>
            <a:off x="259966" y="274090"/>
            <a:ext cx="6787548" cy="1015663"/>
          </a:xfrm>
          <a:prstGeom prst="rect">
            <a:avLst/>
          </a:prstGeom>
        </p:spPr>
        <p:txBody>
          <a:bodyPr wrap="square">
            <a:spAutoFit/>
          </a:bodyPr>
          <a:lstStyle/>
          <a:p>
            <a:pPr algn="ctr">
              <a:spcAft>
                <a:spcPts val="0"/>
              </a:spcAft>
            </a:pPr>
            <a:r>
              <a:rPr lang="ja-JP" altLang="ja-JP" sz="2400" kern="100" dirty="0">
                <a:solidFill>
                  <a:srgbClr val="FFFFFF"/>
                </a:solidFill>
                <a:latin typeface="Century" panose="02040604050505020304" pitchFamily="18" charset="0"/>
                <a:ea typeface="HG丸ｺﾞｼｯｸM-PRO" panose="020F0600000000000000" pitchFamily="50" charset="-128"/>
                <a:cs typeface="Times New Roman" panose="02020603050405020304" pitchFamily="18" charset="0"/>
              </a:rPr>
              <a:t>海外ビジネスマッチング支援</a:t>
            </a:r>
            <a:endParaRPr lang="ja-JP" altLang="ja-JP" sz="2400" kern="100" dirty="0">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altLang="ja-JP" b="1" kern="100" dirty="0">
                <a:solidFill>
                  <a:srgbClr val="FFFFFF"/>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ja-JP" b="1" kern="100" dirty="0" smtClean="0">
                <a:solidFill>
                  <a:srgbClr val="FFFFFF"/>
                </a:solidFill>
                <a:latin typeface="Century" panose="02040604050505020304" pitchFamily="18" charset="0"/>
                <a:ea typeface="HG丸ｺﾞｼｯｸM-PRO" panose="020F0600000000000000" pitchFamily="50" charset="-128"/>
                <a:cs typeface="Times New Roman" panose="02020603050405020304" pitchFamily="18" charset="0"/>
              </a:rPr>
              <a:t>海外で</a:t>
            </a:r>
            <a:r>
              <a:rPr lang="ja-JP" altLang="ja-JP" b="1" kern="100" dirty="0">
                <a:solidFill>
                  <a:srgbClr val="FFFFFF"/>
                </a:solidFill>
                <a:latin typeface="Century" panose="02040604050505020304" pitchFamily="18" charset="0"/>
                <a:ea typeface="HG丸ｺﾞｼｯｸM-PRO" panose="020F0600000000000000" pitchFamily="50" charset="-128"/>
                <a:cs typeface="Times New Roman" panose="02020603050405020304" pitchFamily="18" charset="0"/>
              </a:rPr>
              <a:t>の販売先・</a:t>
            </a:r>
            <a:r>
              <a:rPr lang="ja-JP" altLang="ja-JP" b="1" kern="100" dirty="0" smtClean="0">
                <a:solidFill>
                  <a:srgbClr val="FFFFFF"/>
                </a:solidFill>
                <a:latin typeface="Century" panose="02040604050505020304" pitchFamily="18" charset="0"/>
                <a:ea typeface="HG丸ｺﾞｼｯｸM-PRO" panose="020F0600000000000000" pitchFamily="50" charset="-128"/>
                <a:cs typeface="Times New Roman" panose="02020603050405020304" pitchFamily="18" charset="0"/>
              </a:rPr>
              <a:t>パートナー</a:t>
            </a:r>
            <a:r>
              <a:rPr lang="ja-JP" altLang="en-US" b="1" kern="100" dirty="0" smtClean="0">
                <a:solidFill>
                  <a:srgbClr val="FFFFFF"/>
                </a:solidFill>
                <a:latin typeface="Century" panose="02040604050505020304" pitchFamily="18" charset="0"/>
                <a:ea typeface="HG丸ｺﾞｼｯｸM-PRO" panose="020F0600000000000000" pitchFamily="50" charset="-128"/>
                <a:cs typeface="Times New Roman" panose="02020603050405020304" pitchFamily="18" charset="0"/>
              </a:rPr>
              <a:t>探し</a:t>
            </a:r>
            <a:r>
              <a:rPr lang="ja-JP" altLang="ja-JP" b="1" kern="100" dirty="0" smtClean="0">
                <a:solidFill>
                  <a:srgbClr val="FFFFFF"/>
                </a:solidFill>
                <a:latin typeface="Century" panose="02040604050505020304" pitchFamily="18" charset="0"/>
                <a:ea typeface="HG丸ｺﾞｼｯｸM-PRO" panose="020F0600000000000000" pitchFamily="50" charset="-128"/>
                <a:cs typeface="Times New Roman" panose="02020603050405020304" pitchFamily="18" charset="0"/>
              </a:rPr>
              <a:t>等お手伝いします</a:t>
            </a:r>
            <a:r>
              <a:rPr lang="ja-JP" altLang="ja-JP" b="1" kern="100" dirty="0">
                <a:solidFill>
                  <a:srgbClr val="FFFFFF"/>
                </a:solidFill>
                <a:latin typeface="Century" panose="02040604050505020304" pitchFamily="18" charset="0"/>
                <a:ea typeface="HG丸ｺﾞｼｯｸM-PRO" panose="020F0600000000000000" pitchFamily="50" charset="-128"/>
                <a:cs typeface="Times New Roman" panose="02020603050405020304" pitchFamily="18" charset="0"/>
              </a:rPr>
              <a:t>～</a:t>
            </a:r>
            <a:endParaRPr lang="ja-JP" altLang="ja-JP" sz="1100" kern="100" dirty="0">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en-US" altLang="ja-JP" kern="100" dirty="0">
                <a:solidFill>
                  <a:srgbClr val="FFFFFF"/>
                </a:solidFill>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0" name="AutoShape 2">
            <a:extLst>
              <a:ext uri="{FF2B5EF4-FFF2-40B4-BE49-F238E27FC236}">
                <a16:creationId xmlns:a16="http://schemas.microsoft.com/office/drawing/2014/main" xmlns="" id="{FC6D3770-9BC0-4E69-A7C7-30374721AACC}"/>
              </a:ext>
            </a:extLst>
          </p:cNvPr>
          <p:cNvSpPr>
            <a:spLocks noChangeArrowheads="1"/>
          </p:cNvSpPr>
          <p:nvPr/>
        </p:nvSpPr>
        <p:spPr bwMode="auto">
          <a:xfrm>
            <a:off x="142140" y="3254755"/>
            <a:ext cx="535220" cy="1420232"/>
          </a:xfrm>
          <a:prstGeom prst="flowChartAlternateProcess">
            <a:avLst/>
          </a:prstGeom>
          <a:solidFill>
            <a:srgbClr val="0070C0"/>
          </a:solidFill>
          <a:ln w="38100" algn="ctr">
            <a:noFill/>
            <a:miter lim="800000"/>
            <a:headEnd/>
            <a:tailEnd/>
          </a:ln>
          <a:effectLst>
            <a:outerShdw dist="28398" dir="3806097" algn="ctr" rotWithShape="0">
              <a:srgbClr val="1F3763">
                <a:alpha val="50000"/>
              </a:srgbClr>
            </a:outerShdw>
          </a:effectLst>
        </p:spPr>
        <p:txBody>
          <a:bodyPr vert="horz" wrap="square" lIns="74295" tIns="8890" rIns="74295" bIns="8890" numCol="1" anchor="ctr" anchorCtr="0" compatLnSpc="1">
            <a:prstTxWarp prst="textNoShape">
              <a:avLst/>
            </a:prstTxWarp>
          </a:bodyPr>
          <a:lstStyle/>
          <a:p>
            <a:pPr algn="ctr" defTabSz="914400" eaLnBrk="0" fontAlgn="base" hangingPunct="0">
              <a:lnSpc>
                <a:spcPct val="112000"/>
              </a:lnSpc>
              <a:spcBef>
                <a:spcPct val="0"/>
              </a:spcBef>
              <a:spcAft>
                <a:spcPct val="0"/>
              </a:spcAft>
            </a:pPr>
            <a:r>
              <a:rPr lang="ja-JP" altLang="en-US" sz="1400" b="1" dirty="0">
                <a:solidFill>
                  <a:srgbClr val="FFFFFF"/>
                </a:solidFill>
                <a:latin typeface="ＭＳ Ｐゴシック" panose="020B0600070205080204" pitchFamily="50" charset="-128"/>
                <a:ea typeface="ＭＳ Ｐゴシック" panose="020B0600070205080204" pitchFamily="50" charset="-128"/>
              </a:rPr>
              <a:t>支援内容</a:t>
            </a:r>
            <a:endParaRPr lang="ja-JP" altLang="ja-JP" b="1" dirty="0">
              <a:latin typeface="Arial" panose="020B0604020202020204" pitchFamily="34" charset="0"/>
            </a:endParaRPr>
          </a:p>
        </p:txBody>
      </p:sp>
      <p:sp>
        <p:nvSpPr>
          <p:cNvPr id="48" name="正方形/長方形 47">
            <a:extLst>
              <a:ext uri="{FF2B5EF4-FFF2-40B4-BE49-F238E27FC236}">
                <a16:creationId xmlns:a16="http://schemas.microsoft.com/office/drawing/2014/main" xmlns="" id="{9356C55E-83A2-4D4F-819A-525D8F925DB5}"/>
              </a:ext>
            </a:extLst>
          </p:cNvPr>
          <p:cNvSpPr/>
          <p:nvPr/>
        </p:nvSpPr>
        <p:spPr>
          <a:xfrm>
            <a:off x="815080" y="3254755"/>
            <a:ext cx="2820108" cy="624781"/>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88"/>
          </a:p>
        </p:txBody>
      </p:sp>
      <p:sp>
        <p:nvSpPr>
          <p:cNvPr id="53" name="正方形/長方形 52">
            <a:extLst>
              <a:ext uri="{FF2B5EF4-FFF2-40B4-BE49-F238E27FC236}">
                <a16:creationId xmlns:a16="http://schemas.microsoft.com/office/drawing/2014/main" xmlns="" id="{2A9D99DC-E884-48C9-B029-1F160D34AAEF}"/>
              </a:ext>
            </a:extLst>
          </p:cNvPr>
          <p:cNvSpPr/>
          <p:nvPr/>
        </p:nvSpPr>
        <p:spPr>
          <a:xfrm>
            <a:off x="860300" y="3289631"/>
            <a:ext cx="2604600" cy="589905"/>
          </a:xfrm>
          <a:prstGeom prst="rect">
            <a:avLst/>
          </a:prstGeom>
        </p:spPr>
        <p:txBody>
          <a:bodyPr wrap="square" lIns="0" tIns="0" rIns="0" bIns="0" anchor="ctr" anchorCtr="0">
            <a:spAutoFit/>
          </a:bodyPr>
          <a:lstStyle/>
          <a:p>
            <a:pPr>
              <a:lnSpc>
                <a:spcPts val="2293"/>
              </a:lnSpc>
            </a:pPr>
            <a:r>
              <a:rPr lang="ja-JP" altLang="en-US" sz="1600" dirty="0" smtClean="0">
                <a:latin typeface="HGPｺﾞｼｯｸE" panose="020B0900000000000000" pitchFamily="50" charset="-128"/>
                <a:ea typeface="HGPｺﾞｼｯｸE" panose="020B0900000000000000" pitchFamily="50" charset="-128"/>
              </a:rPr>
              <a:t>①取引先・パートナー候補</a:t>
            </a:r>
            <a:endParaRPr lang="en-US" altLang="ja-JP" sz="1600" dirty="0" smtClean="0">
              <a:latin typeface="HGPｺﾞｼｯｸE" panose="020B0900000000000000" pitchFamily="50" charset="-128"/>
              <a:ea typeface="HGPｺﾞｼｯｸE" panose="020B0900000000000000" pitchFamily="50" charset="-128"/>
            </a:endParaRPr>
          </a:p>
          <a:p>
            <a:pPr>
              <a:lnSpc>
                <a:spcPts val="2293"/>
              </a:lnSpc>
            </a:pPr>
            <a:r>
              <a:rPr lang="ja-JP" altLang="en-US" sz="1600" dirty="0">
                <a:latin typeface="HGPｺﾞｼｯｸE" panose="020B0900000000000000" pitchFamily="50" charset="-128"/>
                <a:ea typeface="HGPｺﾞｼｯｸE" panose="020B0900000000000000" pitchFamily="50" charset="-128"/>
              </a:rPr>
              <a:t>　 </a:t>
            </a:r>
            <a:r>
              <a:rPr lang="ja-JP" altLang="en-US" sz="1600" dirty="0" smtClean="0">
                <a:latin typeface="HGPｺﾞｼｯｸE" panose="020B0900000000000000" pitchFamily="50" charset="-128"/>
                <a:ea typeface="HGPｺﾞｼｯｸE" panose="020B0900000000000000" pitchFamily="50" charset="-128"/>
              </a:rPr>
              <a:t>の</a:t>
            </a:r>
            <a:r>
              <a:rPr lang="ja-JP" altLang="en-US" sz="1600" dirty="0">
                <a:latin typeface="HGPｺﾞｼｯｸE" panose="020B0900000000000000" pitchFamily="50" charset="-128"/>
                <a:ea typeface="HGPｺﾞｼｯｸE" panose="020B0900000000000000" pitchFamily="50" charset="-128"/>
              </a:rPr>
              <a:t>リストアップ　　　</a:t>
            </a:r>
          </a:p>
        </p:txBody>
      </p:sp>
      <p:grpSp>
        <p:nvGrpSpPr>
          <p:cNvPr id="54" name="グループ化 53">
            <a:extLst>
              <a:ext uri="{FF2B5EF4-FFF2-40B4-BE49-F238E27FC236}">
                <a16:creationId xmlns:a16="http://schemas.microsoft.com/office/drawing/2014/main" xmlns="" id="{EE28F4B4-66D0-4913-8543-B62B215F75CD}"/>
              </a:ext>
            </a:extLst>
          </p:cNvPr>
          <p:cNvGrpSpPr/>
          <p:nvPr/>
        </p:nvGrpSpPr>
        <p:grpSpPr>
          <a:xfrm>
            <a:off x="93687" y="1758207"/>
            <a:ext cx="3300872" cy="669413"/>
            <a:chOff x="1052725" y="6301824"/>
            <a:chExt cx="3387456" cy="758978"/>
          </a:xfrm>
        </p:grpSpPr>
        <p:sp>
          <p:nvSpPr>
            <p:cNvPr id="55" name="正方形/長方形 54">
              <a:extLst>
                <a:ext uri="{FF2B5EF4-FFF2-40B4-BE49-F238E27FC236}">
                  <a16:creationId xmlns:a16="http://schemas.microsoft.com/office/drawing/2014/main" xmlns="" id="{D9978209-FF5B-40FE-965F-30F6EF7D50D2}"/>
                </a:ext>
              </a:extLst>
            </p:cNvPr>
            <p:cNvSpPr/>
            <p:nvPr/>
          </p:nvSpPr>
          <p:spPr>
            <a:xfrm>
              <a:off x="1052725" y="6301824"/>
              <a:ext cx="3387456" cy="758978"/>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88"/>
            </a:p>
          </p:txBody>
        </p:sp>
        <p:sp>
          <p:nvSpPr>
            <p:cNvPr id="56" name="正方形/長方形 55">
              <a:extLst>
                <a:ext uri="{FF2B5EF4-FFF2-40B4-BE49-F238E27FC236}">
                  <a16:creationId xmlns:a16="http://schemas.microsoft.com/office/drawing/2014/main" xmlns="" id="{39A5D070-C056-40EA-BD02-0E4106EC9ACE}"/>
                </a:ext>
              </a:extLst>
            </p:cNvPr>
            <p:cNvSpPr/>
            <p:nvPr/>
          </p:nvSpPr>
          <p:spPr>
            <a:xfrm>
              <a:off x="1052725" y="6316942"/>
              <a:ext cx="381733" cy="743860"/>
            </a:xfrm>
            <a:prstGeom prst="rect">
              <a:avLst/>
            </a:prstGeom>
            <a:solidFill>
              <a:srgbClr val="C30D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88"/>
            </a:p>
          </p:txBody>
        </p:sp>
      </p:grpSp>
      <p:sp>
        <p:nvSpPr>
          <p:cNvPr id="57" name="正方形/長方形 56">
            <a:extLst>
              <a:ext uri="{FF2B5EF4-FFF2-40B4-BE49-F238E27FC236}">
                <a16:creationId xmlns:a16="http://schemas.microsoft.com/office/drawing/2014/main" xmlns="" id="{E5AD993D-7F1C-4558-A7CA-5E069B7D444D}"/>
              </a:ext>
            </a:extLst>
          </p:cNvPr>
          <p:cNvSpPr/>
          <p:nvPr/>
        </p:nvSpPr>
        <p:spPr>
          <a:xfrm>
            <a:off x="556439" y="1789942"/>
            <a:ext cx="2838120" cy="589905"/>
          </a:xfrm>
          <a:prstGeom prst="rect">
            <a:avLst/>
          </a:prstGeom>
        </p:spPr>
        <p:txBody>
          <a:bodyPr wrap="square" lIns="0" tIns="0" rIns="0" bIns="0" anchor="ctr" anchorCtr="0">
            <a:spAutoFit/>
          </a:bodyPr>
          <a:lstStyle/>
          <a:p>
            <a:pPr>
              <a:lnSpc>
                <a:spcPts val="2293"/>
              </a:lnSpc>
            </a:pPr>
            <a:r>
              <a:rPr lang="ja-JP" altLang="en-US" sz="1400" dirty="0">
                <a:latin typeface="HGPｺﾞｼｯｸE" panose="020B0900000000000000" pitchFamily="50" charset="-128"/>
                <a:ea typeface="HGPｺﾞｼｯｸE" panose="020B0900000000000000" pitchFamily="50" charset="-128"/>
              </a:rPr>
              <a:t>海外に販路を</a:t>
            </a:r>
            <a:r>
              <a:rPr lang="ja-JP" altLang="en-US" sz="1400" dirty="0" smtClean="0">
                <a:latin typeface="HGPｺﾞｼｯｸE" panose="020B0900000000000000" pitchFamily="50" charset="-128"/>
                <a:ea typeface="HGPｺﾞｼｯｸE" panose="020B0900000000000000" pitchFamily="50" charset="-128"/>
              </a:rPr>
              <a:t>広げたいので、</a:t>
            </a:r>
            <a:endParaRPr lang="en-US" altLang="ja-JP" sz="1400" dirty="0">
              <a:latin typeface="HGPｺﾞｼｯｸE" panose="020B0900000000000000" pitchFamily="50" charset="-128"/>
              <a:ea typeface="HGPｺﾞｼｯｸE" panose="020B0900000000000000" pitchFamily="50" charset="-128"/>
            </a:endParaRPr>
          </a:p>
          <a:p>
            <a:pPr>
              <a:lnSpc>
                <a:spcPts val="2293"/>
              </a:lnSpc>
            </a:pPr>
            <a:r>
              <a:rPr lang="ja-JP" altLang="en-US" sz="1400" dirty="0">
                <a:latin typeface="HGPｺﾞｼｯｸE" panose="020B0900000000000000" pitchFamily="50" charset="-128"/>
                <a:ea typeface="HGPｺﾞｼｯｸE" panose="020B0900000000000000" pitchFamily="50" charset="-128"/>
              </a:rPr>
              <a:t>取引先</a:t>
            </a:r>
            <a:r>
              <a:rPr lang="ja-JP" altLang="en-US" sz="1400" dirty="0" smtClean="0">
                <a:latin typeface="HGPｺﾞｼｯｸE" panose="020B0900000000000000" pitchFamily="50" charset="-128"/>
                <a:ea typeface="HGPｺﾞｼｯｸE" panose="020B0900000000000000" pitchFamily="50" charset="-128"/>
              </a:rPr>
              <a:t>を探したい</a:t>
            </a:r>
            <a:endParaRPr lang="ja-JP" altLang="en-US" sz="1400" dirty="0">
              <a:latin typeface="HGPｺﾞｼｯｸE" panose="020B0900000000000000" pitchFamily="50" charset="-128"/>
              <a:ea typeface="HGPｺﾞｼｯｸE" panose="020B0900000000000000" pitchFamily="50" charset="-128"/>
            </a:endParaRPr>
          </a:p>
        </p:txBody>
      </p:sp>
      <p:grpSp>
        <p:nvGrpSpPr>
          <p:cNvPr id="58" name="グループ化 57">
            <a:extLst>
              <a:ext uri="{FF2B5EF4-FFF2-40B4-BE49-F238E27FC236}">
                <a16:creationId xmlns:a16="http://schemas.microsoft.com/office/drawing/2014/main" xmlns="" id="{223B9BAF-7581-4364-8389-B249492EB51F}"/>
              </a:ext>
            </a:extLst>
          </p:cNvPr>
          <p:cNvGrpSpPr/>
          <p:nvPr/>
        </p:nvGrpSpPr>
        <p:grpSpPr>
          <a:xfrm>
            <a:off x="3528984" y="1730518"/>
            <a:ext cx="3255038" cy="669414"/>
            <a:chOff x="1052725" y="6301823"/>
            <a:chExt cx="3387456" cy="758979"/>
          </a:xfrm>
        </p:grpSpPr>
        <p:sp>
          <p:nvSpPr>
            <p:cNvPr id="59" name="正方形/長方形 58">
              <a:extLst>
                <a:ext uri="{FF2B5EF4-FFF2-40B4-BE49-F238E27FC236}">
                  <a16:creationId xmlns:a16="http://schemas.microsoft.com/office/drawing/2014/main" xmlns="" id="{DEE09F02-D5F7-42AD-AD31-0B8A1A625B7E}"/>
                </a:ext>
              </a:extLst>
            </p:cNvPr>
            <p:cNvSpPr/>
            <p:nvPr/>
          </p:nvSpPr>
          <p:spPr>
            <a:xfrm>
              <a:off x="1052725" y="6301823"/>
              <a:ext cx="3387456" cy="758978"/>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88"/>
            </a:p>
          </p:txBody>
        </p:sp>
        <p:sp>
          <p:nvSpPr>
            <p:cNvPr id="60" name="正方形/長方形 59">
              <a:extLst>
                <a:ext uri="{FF2B5EF4-FFF2-40B4-BE49-F238E27FC236}">
                  <a16:creationId xmlns:a16="http://schemas.microsoft.com/office/drawing/2014/main" xmlns="" id="{D53E7C3B-BF40-43D5-AF8C-795BF4E3AA3C}"/>
                </a:ext>
              </a:extLst>
            </p:cNvPr>
            <p:cNvSpPr/>
            <p:nvPr/>
          </p:nvSpPr>
          <p:spPr>
            <a:xfrm>
              <a:off x="1052725" y="6316942"/>
              <a:ext cx="381733" cy="743860"/>
            </a:xfrm>
            <a:prstGeom prst="rect">
              <a:avLst/>
            </a:prstGeom>
            <a:solidFill>
              <a:srgbClr val="C30D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88"/>
            </a:p>
          </p:txBody>
        </p:sp>
      </p:grpSp>
      <p:grpSp>
        <p:nvGrpSpPr>
          <p:cNvPr id="61" name="グループ化 60">
            <a:extLst>
              <a:ext uri="{FF2B5EF4-FFF2-40B4-BE49-F238E27FC236}">
                <a16:creationId xmlns:a16="http://schemas.microsoft.com/office/drawing/2014/main" xmlns="" id="{1AF544F9-D408-4CF7-AAA7-06515B8B4413}"/>
              </a:ext>
            </a:extLst>
          </p:cNvPr>
          <p:cNvGrpSpPr/>
          <p:nvPr/>
        </p:nvGrpSpPr>
        <p:grpSpPr>
          <a:xfrm>
            <a:off x="73978" y="2468814"/>
            <a:ext cx="3300872" cy="669413"/>
            <a:chOff x="1052725" y="6301824"/>
            <a:chExt cx="3387456" cy="758978"/>
          </a:xfrm>
        </p:grpSpPr>
        <p:sp>
          <p:nvSpPr>
            <p:cNvPr id="62" name="正方形/長方形 61">
              <a:extLst>
                <a:ext uri="{FF2B5EF4-FFF2-40B4-BE49-F238E27FC236}">
                  <a16:creationId xmlns:a16="http://schemas.microsoft.com/office/drawing/2014/main" xmlns="" id="{CDFF5A65-32F5-44BC-936B-9F92311A3777}"/>
                </a:ext>
              </a:extLst>
            </p:cNvPr>
            <p:cNvSpPr/>
            <p:nvPr/>
          </p:nvSpPr>
          <p:spPr>
            <a:xfrm>
              <a:off x="1052725" y="6301824"/>
              <a:ext cx="3387456" cy="758978"/>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88"/>
            </a:p>
          </p:txBody>
        </p:sp>
        <p:sp>
          <p:nvSpPr>
            <p:cNvPr id="63" name="正方形/長方形 62">
              <a:extLst>
                <a:ext uri="{FF2B5EF4-FFF2-40B4-BE49-F238E27FC236}">
                  <a16:creationId xmlns:a16="http://schemas.microsoft.com/office/drawing/2014/main" xmlns="" id="{512AE6CE-DFAB-49BB-971E-E0DB7870C633}"/>
                </a:ext>
              </a:extLst>
            </p:cNvPr>
            <p:cNvSpPr/>
            <p:nvPr/>
          </p:nvSpPr>
          <p:spPr>
            <a:xfrm>
              <a:off x="1052725" y="6316942"/>
              <a:ext cx="381733" cy="743860"/>
            </a:xfrm>
            <a:prstGeom prst="rect">
              <a:avLst/>
            </a:prstGeom>
            <a:solidFill>
              <a:srgbClr val="C30D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88"/>
            </a:p>
          </p:txBody>
        </p:sp>
      </p:grpSp>
      <p:grpSp>
        <p:nvGrpSpPr>
          <p:cNvPr id="64" name="グループ化 63">
            <a:extLst>
              <a:ext uri="{FF2B5EF4-FFF2-40B4-BE49-F238E27FC236}">
                <a16:creationId xmlns:a16="http://schemas.microsoft.com/office/drawing/2014/main" xmlns="" id="{01ECC080-0B64-4EDF-8704-544D833FA30E}"/>
              </a:ext>
            </a:extLst>
          </p:cNvPr>
          <p:cNvGrpSpPr/>
          <p:nvPr/>
        </p:nvGrpSpPr>
        <p:grpSpPr>
          <a:xfrm>
            <a:off x="3528984" y="2457719"/>
            <a:ext cx="3255038" cy="669413"/>
            <a:chOff x="1052725" y="6301824"/>
            <a:chExt cx="3387456" cy="758978"/>
          </a:xfrm>
        </p:grpSpPr>
        <p:sp>
          <p:nvSpPr>
            <p:cNvPr id="65" name="正方形/長方形 64">
              <a:extLst>
                <a:ext uri="{FF2B5EF4-FFF2-40B4-BE49-F238E27FC236}">
                  <a16:creationId xmlns:a16="http://schemas.microsoft.com/office/drawing/2014/main" xmlns="" id="{ACBFFFFF-E05F-4559-B19E-DB054E7B3C37}"/>
                </a:ext>
              </a:extLst>
            </p:cNvPr>
            <p:cNvSpPr/>
            <p:nvPr/>
          </p:nvSpPr>
          <p:spPr>
            <a:xfrm>
              <a:off x="1052725" y="6301824"/>
              <a:ext cx="3387456" cy="758978"/>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88"/>
            </a:p>
          </p:txBody>
        </p:sp>
        <p:sp>
          <p:nvSpPr>
            <p:cNvPr id="66" name="正方形/長方形 65">
              <a:extLst>
                <a:ext uri="{FF2B5EF4-FFF2-40B4-BE49-F238E27FC236}">
                  <a16:creationId xmlns:a16="http://schemas.microsoft.com/office/drawing/2014/main" xmlns="" id="{5EC8A27D-71D4-4247-9776-ED1E41DC0CBF}"/>
                </a:ext>
              </a:extLst>
            </p:cNvPr>
            <p:cNvSpPr/>
            <p:nvPr/>
          </p:nvSpPr>
          <p:spPr>
            <a:xfrm>
              <a:off x="1052725" y="6316942"/>
              <a:ext cx="381733" cy="743860"/>
            </a:xfrm>
            <a:prstGeom prst="rect">
              <a:avLst/>
            </a:prstGeom>
            <a:solidFill>
              <a:srgbClr val="C30D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88"/>
            </a:p>
          </p:txBody>
        </p:sp>
      </p:grpSp>
      <p:sp>
        <p:nvSpPr>
          <p:cNvPr id="67" name="正方形/長方形 66">
            <a:extLst>
              <a:ext uri="{FF2B5EF4-FFF2-40B4-BE49-F238E27FC236}">
                <a16:creationId xmlns:a16="http://schemas.microsoft.com/office/drawing/2014/main" xmlns="" id="{775DE1A7-2F30-4BAE-9B1C-72F2C24F3729}"/>
              </a:ext>
            </a:extLst>
          </p:cNvPr>
          <p:cNvSpPr/>
          <p:nvPr/>
        </p:nvSpPr>
        <p:spPr>
          <a:xfrm>
            <a:off x="3986570" y="1777621"/>
            <a:ext cx="2812193" cy="589905"/>
          </a:xfrm>
          <a:prstGeom prst="rect">
            <a:avLst/>
          </a:prstGeom>
        </p:spPr>
        <p:txBody>
          <a:bodyPr wrap="square" lIns="0" tIns="0" rIns="0" bIns="0" anchor="ctr" anchorCtr="0">
            <a:spAutoFit/>
          </a:bodyPr>
          <a:lstStyle/>
          <a:p>
            <a:pPr>
              <a:lnSpc>
                <a:spcPts val="2293"/>
              </a:lnSpc>
            </a:pPr>
            <a:r>
              <a:rPr lang="ja-JP" altLang="en-US" sz="1400" dirty="0">
                <a:latin typeface="HGPｺﾞｼｯｸE" panose="020B0900000000000000" pitchFamily="50" charset="-128"/>
                <a:ea typeface="HGPｺﾞｼｯｸE" panose="020B0900000000000000" pitchFamily="50" charset="-128"/>
              </a:rPr>
              <a:t>海外</a:t>
            </a:r>
            <a:r>
              <a:rPr lang="ja-JP" altLang="en-US" sz="1400" dirty="0" smtClean="0">
                <a:latin typeface="HGPｺﾞｼｯｸE" panose="020B0900000000000000" pitchFamily="50" charset="-128"/>
                <a:ea typeface="HGPｺﾞｼｯｸE" panose="020B0900000000000000" pitchFamily="50" charset="-128"/>
              </a:rPr>
              <a:t>で部材調達や生産</a:t>
            </a:r>
            <a:r>
              <a:rPr lang="ja-JP" altLang="en-US" sz="1400" dirty="0">
                <a:latin typeface="HGPｺﾞｼｯｸE" panose="020B0900000000000000" pitchFamily="50" charset="-128"/>
                <a:ea typeface="HGPｺﾞｼｯｸE" panose="020B0900000000000000" pitchFamily="50" charset="-128"/>
              </a:rPr>
              <a:t>委託を</a:t>
            </a:r>
            <a:r>
              <a:rPr lang="ja-JP" altLang="en-US" sz="1400" dirty="0" smtClean="0">
                <a:latin typeface="HGPｺﾞｼｯｸE" panose="020B0900000000000000" pitchFamily="50" charset="-128"/>
                <a:ea typeface="HGPｺﾞｼｯｸE" panose="020B0900000000000000" pitchFamily="50" charset="-128"/>
              </a:rPr>
              <a:t>行いたいので、候補先を</a:t>
            </a:r>
            <a:r>
              <a:rPr lang="ja-JP" altLang="en-US" sz="1400" dirty="0">
                <a:latin typeface="HGPｺﾞｼｯｸE" panose="020B0900000000000000" pitchFamily="50" charset="-128"/>
                <a:ea typeface="HGPｺﾞｼｯｸE" panose="020B0900000000000000" pitchFamily="50" charset="-128"/>
              </a:rPr>
              <a:t>探したい</a:t>
            </a:r>
          </a:p>
        </p:txBody>
      </p:sp>
      <p:sp>
        <p:nvSpPr>
          <p:cNvPr id="68" name="正方形/長方形 67">
            <a:extLst>
              <a:ext uri="{FF2B5EF4-FFF2-40B4-BE49-F238E27FC236}">
                <a16:creationId xmlns:a16="http://schemas.microsoft.com/office/drawing/2014/main" xmlns="" id="{BC6D127C-4D87-4463-98E4-5BB51AA69784}"/>
              </a:ext>
            </a:extLst>
          </p:cNvPr>
          <p:cNvSpPr/>
          <p:nvPr/>
        </p:nvSpPr>
        <p:spPr>
          <a:xfrm>
            <a:off x="543057" y="2496971"/>
            <a:ext cx="2733440" cy="589905"/>
          </a:xfrm>
          <a:prstGeom prst="rect">
            <a:avLst/>
          </a:prstGeom>
        </p:spPr>
        <p:txBody>
          <a:bodyPr wrap="square" lIns="0" tIns="0" rIns="0" bIns="0" anchor="ctr" anchorCtr="0">
            <a:spAutoFit/>
          </a:bodyPr>
          <a:lstStyle/>
          <a:p>
            <a:pPr>
              <a:lnSpc>
                <a:spcPts val="2293"/>
              </a:lnSpc>
            </a:pPr>
            <a:r>
              <a:rPr lang="ja-JP" altLang="en-US" sz="1400" dirty="0" smtClean="0">
                <a:latin typeface="HGPｺﾞｼｯｸE" panose="020B0900000000000000" pitchFamily="50" charset="-128"/>
                <a:ea typeface="HGPｺﾞｼｯｸE" panose="020B0900000000000000" pitchFamily="50" charset="-128"/>
              </a:rPr>
              <a:t>現地で</a:t>
            </a:r>
            <a:r>
              <a:rPr lang="ja-JP" altLang="en-US" sz="1400" dirty="0">
                <a:latin typeface="HGPｺﾞｼｯｸE" panose="020B0900000000000000" pitchFamily="50" charset="-128"/>
                <a:ea typeface="HGPｺﾞｼｯｸE" panose="020B0900000000000000" pitchFamily="50" charset="-128"/>
              </a:rPr>
              <a:t>の</a:t>
            </a:r>
            <a:r>
              <a:rPr lang="ja-JP" altLang="en-US" sz="1400" dirty="0" smtClean="0">
                <a:latin typeface="HGPｺﾞｼｯｸE" panose="020B0900000000000000" pitchFamily="50" charset="-128"/>
                <a:ea typeface="HGPｺﾞｼｯｸE" panose="020B0900000000000000" pitchFamily="50" charset="-128"/>
              </a:rPr>
              <a:t>販売を支援してもらいたいので、販売代理店を</a:t>
            </a:r>
            <a:r>
              <a:rPr lang="ja-JP" altLang="en-US" sz="1400" dirty="0">
                <a:latin typeface="HGPｺﾞｼｯｸE" panose="020B0900000000000000" pitchFamily="50" charset="-128"/>
                <a:ea typeface="HGPｺﾞｼｯｸE" panose="020B0900000000000000" pitchFamily="50" charset="-128"/>
              </a:rPr>
              <a:t>探したい</a:t>
            </a:r>
          </a:p>
        </p:txBody>
      </p:sp>
      <p:sp>
        <p:nvSpPr>
          <p:cNvPr id="69" name="正方形/長方形 68">
            <a:extLst>
              <a:ext uri="{FF2B5EF4-FFF2-40B4-BE49-F238E27FC236}">
                <a16:creationId xmlns:a16="http://schemas.microsoft.com/office/drawing/2014/main" xmlns="" id="{F1EB077D-8F07-4724-9A24-465D106A706B}"/>
              </a:ext>
            </a:extLst>
          </p:cNvPr>
          <p:cNvSpPr/>
          <p:nvPr/>
        </p:nvSpPr>
        <p:spPr>
          <a:xfrm>
            <a:off x="3973187" y="2474890"/>
            <a:ext cx="2756917" cy="589905"/>
          </a:xfrm>
          <a:prstGeom prst="rect">
            <a:avLst/>
          </a:prstGeom>
        </p:spPr>
        <p:txBody>
          <a:bodyPr wrap="square" lIns="0" tIns="0" rIns="0" bIns="0" anchor="ctr" anchorCtr="0">
            <a:spAutoFit/>
          </a:bodyPr>
          <a:lstStyle/>
          <a:p>
            <a:pPr>
              <a:lnSpc>
                <a:spcPts val="2293"/>
              </a:lnSpc>
            </a:pPr>
            <a:r>
              <a:rPr lang="ja-JP" altLang="en-US" sz="1400" dirty="0">
                <a:latin typeface="HGPｺﾞｼｯｸE" panose="020B0900000000000000" pitchFamily="50" charset="-128"/>
                <a:ea typeface="HGPｺﾞｼｯｸE" panose="020B0900000000000000" pitchFamily="50" charset="-128"/>
              </a:rPr>
              <a:t>海外出張をするので、取引先候補</a:t>
            </a:r>
            <a:r>
              <a:rPr lang="ja-JP" altLang="en-US" sz="1400" dirty="0" smtClean="0">
                <a:latin typeface="HGPｺﾞｼｯｸE" panose="020B0900000000000000" pitchFamily="50" charset="-128"/>
                <a:ea typeface="HGPｺﾞｼｯｸE" panose="020B0900000000000000" pitchFamily="50" charset="-128"/>
              </a:rPr>
              <a:t>との商談を同時期に行いたい</a:t>
            </a:r>
            <a:endParaRPr lang="ja-JP" altLang="en-US" sz="1400" dirty="0">
              <a:latin typeface="HGPｺﾞｼｯｸE" panose="020B0900000000000000" pitchFamily="50" charset="-128"/>
              <a:ea typeface="HGPｺﾞｼｯｸE" panose="020B0900000000000000" pitchFamily="50" charset="-128"/>
            </a:endParaRPr>
          </a:p>
        </p:txBody>
      </p:sp>
      <p:sp>
        <p:nvSpPr>
          <p:cNvPr id="70" name="正方形/長方形 69">
            <a:extLst>
              <a:ext uri="{FF2B5EF4-FFF2-40B4-BE49-F238E27FC236}">
                <a16:creationId xmlns:a16="http://schemas.microsoft.com/office/drawing/2014/main" xmlns="" id="{520769B1-28DB-4C26-9688-AADA3436E88D}"/>
              </a:ext>
            </a:extLst>
          </p:cNvPr>
          <p:cNvSpPr/>
          <p:nvPr/>
        </p:nvSpPr>
        <p:spPr>
          <a:xfrm>
            <a:off x="3795323" y="3279662"/>
            <a:ext cx="2934779" cy="624299"/>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88"/>
          </a:p>
        </p:txBody>
      </p:sp>
      <p:sp>
        <p:nvSpPr>
          <p:cNvPr id="71" name="正方形/長方形 70">
            <a:extLst>
              <a:ext uri="{FF2B5EF4-FFF2-40B4-BE49-F238E27FC236}">
                <a16:creationId xmlns:a16="http://schemas.microsoft.com/office/drawing/2014/main" xmlns="" id="{FF82B61D-3B4B-4867-82FB-095B0C92297C}"/>
              </a:ext>
            </a:extLst>
          </p:cNvPr>
          <p:cNvSpPr/>
          <p:nvPr/>
        </p:nvSpPr>
        <p:spPr>
          <a:xfrm>
            <a:off x="798799" y="3953537"/>
            <a:ext cx="2836389" cy="614893"/>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88"/>
          </a:p>
        </p:txBody>
      </p:sp>
      <p:sp>
        <p:nvSpPr>
          <p:cNvPr id="72" name="正方形/長方形 71">
            <a:extLst>
              <a:ext uri="{FF2B5EF4-FFF2-40B4-BE49-F238E27FC236}">
                <a16:creationId xmlns:a16="http://schemas.microsoft.com/office/drawing/2014/main" xmlns="" id="{AC53CF2E-9761-43D6-A64D-B0EB649DBA22}"/>
              </a:ext>
            </a:extLst>
          </p:cNvPr>
          <p:cNvSpPr/>
          <p:nvPr/>
        </p:nvSpPr>
        <p:spPr>
          <a:xfrm>
            <a:off x="3806598" y="3992346"/>
            <a:ext cx="2923505" cy="578013"/>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88"/>
          </a:p>
        </p:txBody>
      </p:sp>
      <p:sp>
        <p:nvSpPr>
          <p:cNvPr id="73" name="正方形/長方形 72">
            <a:extLst>
              <a:ext uri="{FF2B5EF4-FFF2-40B4-BE49-F238E27FC236}">
                <a16:creationId xmlns:a16="http://schemas.microsoft.com/office/drawing/2014/main" xmlns="" id="{101311D8-11F1-49A6-ACDA-7A3B9C2DB817}"/>
              </a:ext>
            </a:extLst>
          </p:cNvPr>
          <p:cNvSpPr/>
          <p:nvPr/>
        </p:nvSpPr>
        <p:spPr>
          <a:xfrm>
            <a:off x="4506423" y="3312173"/>
            <a:ext cx="2413568" cy="261290"/>
          </a:xfrm>
          <a:prstGeom prst="rect">
            <a:avLst/>
          </a:prstGeom>
        </p:spPr>
        <p:txBody>
          <a:bodyPr wrap="square" lIns="0" tIns="0" rIns="0" bIns="0" anchor="ctr" anchorCtr="0">
            <a:spAutoFit/>
          </a:bodyPr>
          <a:lstStyle/>
          <a:p>
            <a:pPr>
              <a:lnSpc>
                <a:spcPts val="2293"/>
              </a:lnSpc>
            </a:pPr>
            <a:r>
              <a:rPr lang="ja-JP" altLang="en-US" sz="1600" dirty="0">
                <a:latin typeface="HGPｺﾞｼｯｸE" panose="020B0900000000000000" pitchFamily="50" charset="-128"/>
                <a:ea typeface="HGPｺﾞｼｯｸE" panose="020B0900000000000000" pitchFamily="50" charset="-128"/>
              </a:rPr>
              <a:t>③面談準備</a:t>
            </a:r>
          </a:p>
        </p:txBody>
      </p:sp>
      <p:sp>
        <p:nvSpPr>
          <p:cNvPr id="74" name="正方形/長方形 73">
            <a:extLst>
              <a:ext uri="{FF2B5EF4-FFF2-40B4-BE49-F238E27FC236}">
                <a16:creationId xmlns:a16="http://schemas.microsoft.com/office/drawing/2014/main" xmlns="" id="{03E82E64-6D9C-4CEA-8DB4-D469E42FC636}"/>
              </a:ext>
            </a:extLst>
          </p:cNvPr>
          <p:cNvSpPr/>
          <p:nvPr/>
        </p:nvSpPr>
        <p:spPr>
          <a:xfrm>
            <a:off x="811019" y="4094197"/>
            <a:ext cx="2850646" cy="294953"/>
          </a:xfrm>
          <a:prstGeom prst="rect">
            <a:avLst/>
          </a:prstGeom>
        </p:spPr>
        <p:txBody>
          <a:bodyPr wrap="square" lIns="0" tIns="0" rIns="0" bIns="0" anchor="ctr" anchorCtr="0">
            <a:spAutoFit/>
          </a:bodyPr>
          <a:lstStyle/>
          <a:p>
            <a:pPr>
              <a:lnSpc>
                <a:spcPts val="2293"/>
              </a:lnSpc>
            </a:pPr>
            <a:r>
              <a:rPr lang="ja-JP" altLang="en-US" sz="1400" dirty="0" smtClean="0">
                <a:latin typeface="HGPｺﾞｼｯｸE" panose="020B0900000000000000" pitchFamily="50" charset="-128"/>
                <a:ea typeface="HGPｺﾞｼｯｸE" panose="020B0900000000000000" pitchFamily="50" charset="-128"/>
              </a:rPr>
              <a:t>②候補</a:t>
            </a:r>
            <a:r>
              <a:rPr lang="ja-JP" altLang="en-US" sz="1400" dirty="0">
                <a:latin typeface="HGPｺﾞｼｯｸE" panose="020B0900000000000000" pitchFamily="50" charset="-128"/>
                <a:ea typeface="HGPｺﾞｼｯｸE" panose="020B0900000000000000" pitchFamily="50" charset="-128"/>
              </a:rPr>
              <a:t>企業へ</a:t>
            </a:r>
            <a:r>
              <a:rPr lang="ja-JP" altLang="en-US" sz="1400" dirty="0" smtClean="0">
                <a:latin typeface="HGPｺﾞｼｯｸE" panose="020B0900000000000000" pitchFamily="50" charset="-128"/>
                <a:ea typeface="HGPｺﾞｼｯｸE" panose="020B0900000000000000" pitchFamily="50" charset="-128"/>
              </a:rPr>
              <a:t>のアポイントメント取得</a:t>
            </a:r>
            <a:endParaRPr lang="ja-JP" altLang="en-US" sz="1400" dirty="0">
              <a:latin typeface="HGPｺﾞｼｯｸE" panose="020B0900000000000000" pitchFamily="50" charset="-128"/>
              <a:ea typeface="HGPｺﾞｼｯｸE" panose="020B0900000000000000" pitchFamily="50" charset="-128"/>
            </a:endParaRPr>
          </a:p>
        </p:txBody>
      </p:sp>
      <p:sp>
        <p:nvSpPr>
          <p:cNvPr id="75" name="正方形/長方形 74">
            <a:extLst>
              <a:ext uri="{FF2B5EF4-FFF2-40B4-BE49-F238E27FC236}">
                <a16:creationId xmlns:a16="http://schemas.microsoft.com/office/drawing/2014/main" xmlns="" id="{1C64CF65-6093-4D9B-89DC-17E5021BBD54}"/>
              </a:ext>
            </a:extLst>
          </p:cNvPr>
          <p:cNvSpPr/>
          <p:nvPr/>
        </p:nvSpPr>
        <p:spPr>
          <a:xfrm>
            <a:off x="3742310" y="3968815"/>
            <a:ext cx="3041712" cy="589905"/>
          </a:xfrm>
          <a:prstGeom prst="rect">
            <a:avLst/>
          </a:prstGeom>
        </p:spPr>
        <p:txBody>
          <a:bodyPr wrap="square" lIns="0" tIns="0" rIns="0" bIns="0" anchor="ctr" anchorCtr="0">
            <a:spAutoFit/>
          </a:bodyPr>
          <a:lstStyle/>
          <a:p>
            <a:pPr>
              <a:lnSpc>
                <a:spcPts val="2293"/>
              </a:lnSpc>
            </a:pPr>
            <a:r>
              <a:rPr lang="ja-JP" altLang="en-US" sz="1600" dirty="0" smtClean="0">
                <a:latin typeface="HGPｺﾞｼｯｸE" panose="020B0900000000000000" pitchFamily="50" charset="-128"/>
                <a:ea typeface="HGPｺﾞｼｯｸE" panose="020B0900000000000000" pitchFamily="50" charset="-128"/>
              </a:rPr>
              <a:t>④現地での面談同行</a:t>
            </a:r>
            <a:endParaRPr lang="en-US" altLang="ja-JP" sz="1600" dirty="0" smtClean="0">
              <a:latin typeface="HGPｺﾞｼｯｸE" panose="020B0900000000000000" pitchFamily="50" charset="-128"/>
              <a:ea typeface="HGPｺﾞｼｯｸE" panose="020B0900000000000000" pitchFamily="50" charset="-128"/>
            </a:endParaRPr>
          </a:p>
          <a:p>
            <a:pPr>
              <a:lnSpc>
                <a:spcPts val="2293"/>
              </a:lnSpc>
            </a:pPr>
            <a:r>
              <a:rPr lang="ja-JP" altLang="en-US" sz="1600" dirty="0">
                <a:latin typeface="HGPｺﾞｼｯｸE" panose="020B0900000000000000" pitchFamily="50" charset="-128"/>
                <a:ea typeface="HGPｺﾞｼｯｸE" panose="020B0900000000000000" pitchFamily="50" charset="-128"/>
              </a:rPr>
              <a:t>　 </a:t>
            </a:r>
            <a:r>
              <a:rPr lang="ja-JP" altLang="en-US" sz="1600" dirty="0" smtClean="0">
                <a:latin typeface="HGPｺﾞｼｯｸE" panose="020B0900000000000000" pitchFamily="50" charset="-128"/>
                <a:ea typeface="HGPｺﾞｼｯｸE" panose="020B0900000000000000" pitchFamily="50" charset="-128"/>
              </a:rPr>
              <a:t>又は国内</a:t>
            </a:r>
            <a:r>
              <a:rPr lang="ja-JP" altLang="en-US" sz="1600" dirty="0">
                <a:latin typeface="HGPｺﾞｼｯｸE" panose="020B0900000000000000" pitchFamily="50" charset="-128"/>
                <a:ea typeface="HGPｺﾞｼｯｸE" panose="020B0900000000000000" pitchFamily="50" charset="-128"/>
              </a:rPr>
              <a:t>で</a:t>
            </a:r>
            <a:r>
              <a:rPr lang="en-US" altLang="ja-JP" sz="1600" dirty="0">
                <a:latin typeface="HGPｺﾞｼｯｸE" panose="020B0900000000000000" pitchFamily="50" charset="-128"/>
                <a:ea typeface="HGPｺﾞｼｯｸE" panose="020B0900000000000000" pitchFamily="50" charset="-128"/>
              </a:rPr>
              <a:t>WEB</a:t>
            </a:r>
            <a:r>
              <a:rPr lang="ja-JP" altLang="en-US" sz="1600" dirty="0" err="1">
                <a:latin typeface="HGPｺﾞｼｯｸE" panose="020B0900000000000000" pitchFamily="50" charset="-128"/>
                <a:ea typeface="HGPｺﾞｼｯｸE" panose="020B0900000000000000" pitchFamily="50" charset="-128"/>
              </a:rPr>
              <a:t>での</a:t>
            </a:r>
            <a:r>
              <a:rPr lang="ja-JP" altLang="en-US" sz="1600" dirty="0" smtClean="0">
                <a:latin typeface="HGPｺﾞｼｯｸE" panose="020B0900000000000000" pitchFamily="50" charset="-128"/>
                <a:ea typeface="HGPｺﾞｼｯｸE" panose="020B0900000000000000" pitchFamily="50" charset="-128"/>
              </a:rPr>
              <a:t>面談</a:t>
            </a:r>
            <a:r>
              <a:rPr lang="ja-JP" altLang="en-US" sz="1600" dirty="0">
                <a:latin typeface="HGPｺﾞｼｯｸE" panose="020B0900000000000000" pitchFamily="50" charset="-128"/>
                <a:ea typeface="HGPｺﾞｼｯｸE" panose="020B0900000000000000" pitchFamily="50" charset="-128"/>
              </a:rPr>
              <a:t>　　</a:t>
            </a:r>
          </a:p>
        </p:txBody>
      </p:sp>
      <p:sp>
        <p:nvSpPr>
          <p:cNvPr id="76" name="正方形/長方形 75">
            <a:extLst>
              <a:ext uri="{FF2B5EF4-FFF2-40B4-BE49-F238E27FC236}">
                <a16:creationId xmlns:a16="http://schemas.microsoft.com/office/drawing/2014/main" xmlns="" id="{29A174F8-73C8-4463-8F45-1ADBACA4CBA3}"/>
              </a:ext>
            </a:extLst>
          </p:cNvPr>
          <p:cNvSpPr/>
          <p:nvPr/>
        </p:nvSpPr>
        <p:spPr>
          <a:xfrm>
            <a:off x="3806599" y="3442542"/>
            <a:ext cx="2722078" cy="294953"/>
          </a:xfrm>
          <a:prstGeom prst="rect">
            <a:avLst/>
          </a:prstGeom>
        </p:spPr>
        <p:txBody>
          <a:bodyPr wrap="square" lIns="0" tIns="0" rIns="0" bIns="0" anchor="ctr" anchorCtr="0">
            <a:spAutoFit/>
          </a:bodyPr>
          <a:lstStyle/>
          <a:p>
            <a:pPr>
              <a:lnSpc>
                <a:spcPts val="2293"/>
              </a:lnSpc>
            </a:pPr>
            <a:r>
              <a:rPr lang="ja-JP" altLang="en-US" sz="900" dirty="0" smtClean="0">
                <a:latin typeface="HGPｺﾞｼｯｸE" panose="020B0900000000000000" pitchFamily="50" charset="-128"/>
                <a:ea typeface="HGPｺﾞｼｯｸE" panose="020B0900000000000000" pitchFamily="50" charset="-128"/>
              </a:rPr>
              <a:t>□資料翻訳（</a:t>
            </a:r>
            <a:r>
              <a:rPr lang="en-US" altLang="ja-JP" sz="900" dirty="0" smtClean="0">
                <a:latin typeface="HGPｺﾞｼｯｸE" panose="020B0900000000000000" pitchFamily="50" charset="-128"/>
                <a:ea typeface="HGPｺﾞｼｯｸE" panose="020B0900000000000000" pitchFamily="50" charset="-128"/>
              </a:rPr>
              <a:t>A4</a:t>
            </a:r>
            <a:r>
              <a:rPr lang="ja-JP" altLang="en-US" sz="900" dirty="0" smtClean="0">
                <a:latin typeface="HGPｺﾞｼｯｸE" panose="020B0900000000000000" pitchFamily="50" charset="-128"/>
                <a:ea typeface="HGPｺﾞｼｯｸE" panose="020B0900000000000000" pitchFamily="50" charset="-128"/>
              </a:rPr>
              <a:t>二枚程度）</a:t>
            </a:r>
            <a:r>
              <a:rPr lang="ja-JP" altLang="en-US" sz="900" dirty="0">
                <a:latin typeface="HGPｺﾞｼｯｸE" panose="020B0900000000000000" pitchFamily="50" charset="-128"/>
                <a:ea typeface="HGPｺﾞｼｯｸE" panose="020B0900000000000000" pitchFamily="50" charset="-128"/>
              </a:rPr>
              <a:t>　□通訳手配　</a:t>
            </a:r>
            <a:r>
              <a:rPr lang="ja-JP" altLang="en-US" sz="900" dirty="0" smtClean="0">
                <a:latin typeface="HGPｺﾞｼｯｸE" panose="020B0900000000000000" pitchFamily="50" charset="-128"/>
                <a:ea typeface="HGPｺﾞｼｯｸE" panose="020B0900000000000000" pitchFamily="50" charset="-128"/>
              </a:rPr>
              <a:t>□車両</a:t>
            </a:r>
            <a:r>
              <a:rPr lang="ja-JP" altLang="en-US" sz="900" dirty="0">
                <a:latin typeface="HGPｺﾞｼｯｸE" panose="020B0900000000000000" pitchFamily="50" charset="-128"/>
                <a:ea typeface="HGPｺﾞｼｯｸE" panose="020B0900000000000000" pitchFamily="50" charset="-128"/>
              </a:rPr>
              <a:t>手配　</a:t>
            </a:r>
          </a:p>
        </p:txBody>
      </p:sp>
      <p:sp>
        <p:nvSpPr>
          <p:cNvPr id="77" name="正方形/長方形 76">
            <a:extLst>
              <a:ext uri="{FF2B5EF4-FFF2-40B4-BE49-F238E27FC236}">
                <a16:creationId xmlns:a16="http://schemas.microsoft.com/office/drawing/2014/main" xmlns="" id="{D2F8A3EE-440B-425F-B3EE-82B2EA5D15CA}"/>
              </a:ext>
            </a:extLst>
          </p:cNvPr>
          <p:cNvSpPr/>
          <p:nvPr/>
        </p:nvSpPr>
        <p:spPr>
          <a:xfrm>
            <a:off x="754876" y="4836227"/>
            <a:ext cx="5975225" cy="536279"/>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88"/>
          </a:p>
        </p:txBody>
      </p:sp>
      <p:sp>
        <p:nvSpPr>
          <p:cNvPr id="79" name="正方形/長方形 78">
            <a:extLst>
              <a:ext uri="{FF2B5EF4-FFF2-40B4-BE49-F238E27FC236}">
                <a16:creationId xmlns:a16="http://schemas.microsoft.com/office/drawing/2014/main" xmlns="" id="{D4C328C9-5B45-447E-A9D8-78A5D5F6CD62}"/>
              </a:ext>
            </a:extLst>
          </p:cNvPr>
          <p:cNvSpPr/>
          <p:nvPr/>
        </p:nvSpPr>
        <p:spPr>
          <a:xfrm>
            <a:off x="700958" y="4802687"/>
            <a:ext cx="6029146" cy="589905"/>
          </a:xfrm>
          <a:prstGeom prst="rect">
            <a:avLst/>
          </a:prstGeom>
        </p:spPr>
        <p:txBody>
          <a:bodyPr wrap="square" lIns="0" tIns="0" rIns="0" bIns="0" anchor="ctr" anchorCtr="0">
            <a:spAutoFit/>
          </a:bodyPr>
          <a:lstStyle/>
          <a:p>
            <a:pPr>
              <a:lnSpc>
                <a:spcPts val="2293"/>
              </a:lnSpc>
            </a:pPr>
            <a:r>
              <a:rPr lang="ja-JP" altLang="en-US" sz="1400" dirty="0" smtClean="0">
                <a:latin typeface="HGPｺﾞｼｯｸE" panose="020B0900000000000000" pitchFamily="50" charset="-128"/>
                <a:ea typeface="HGPｺﾞｼｯｸE" panose="020B0900000000000000" pitchFamily="50" charset="-128"/>
              </a:rPr>
              <a:t>　　ベトナム・タイ・インドネシア・シンガポール・マレーシア・ミャンマー</a:t>
            </a:r>
            <a:r>
              <a:rPr lang="ja-JP" altLang="en-US" sz="1400" dirty="0">
                <a:latin typeface="HGPｺﾞｼｯｸE" panose="020B0900000000000000" pitchFamily="50" charset="-128"/>
                <a:ea typeface="HGPｺﾞｼｯｸE" panose="020B0900000000000000" pitchFamily="50" charset="-128"/>
              </a:rPr>
              <a:t>・</a:t>
            </a:r>
            <a:r>
              <a:rPr lang="ja-JP" altLang="en-US" sz="1400" dirty="0" smtClean="0">
                <a:latin typeface="HGPｺﾞｼｯｸE" panose="020B0900000000000000" pitchFamily="50" charset="-128"/>
                <a:ea typeface="HGPｺﾞｼｯｸE" panose="020B0900000000000000" pitchFamily="50" charset="-128"/>
              </a:rPr>
              <a:t>台湾</a:t>
            </a:r>
            <a:r>
              <a:rPr lang="ja-JP" altLang="en-US" sz="1400" dirty="0">
                <a:latin typeface="HGPｺﾞｼｯｸE" panose="020B0900000000000000" pitchFamily="50" charset="-128"/>
                <a:ea typeface="HGPｺﾞｼｯｸE" panose="020B0900000000000000" pitchFamily="50" charset="-128"/>
              </a:rPr>
              <a:t>　　</a:t>
            </a:r>
            <a:r>
              <a:rPr lang="ja-JP" altLang="en-US" sz="1400" dirty="0" smtClean="0">
                <a:latin typeface="HGPｺﾞｼｯｸE" panose="020B0900000000000000" pitchFamily="50" charset="-128"/>
                <a:ea typeface="HGPｺﾞｼｯｸE" panose="020B0900000000000000" pitchFamily="50" charset="-128"/>
              </a:rPr>
              <a:t>　　　　</a:t>
            </a:r>
            <a:endParaRPr lang="en-US" altLang="ja-JP" sz="1400" dirty="0" smtClean="0">
              <a:latin typeface="HGPｺﾞｼｯｸE" panose="020B0900000000000000" pitchFamily="50" charset="-128"/>
              <a:ea typeface="HGPｺﾞｼｯｸE" panose="020B0900000000000000" pitchFamily="50" charset="-128"/>
            </a:endParaRPr>
          </a:p>
          <a:p>
            <a:pPr>
              <a:lnSpc>
                <a:spcPts val="2293"/>
              </a:lnSpc>
            </a:pPr>
            <a:r>
              <a:rPr lang="ja-JP" altLang="en-US" sz="1400" dirty="0">
                <a:latin typeface="HGPｺﾞｼｯｸE" panose="020B0900000000000000" pitchFamily="50" charset="-128"/>
                <a:ea typeface="HGPｺﾞｼｯｸE" panose="020B0900000000000000" pitchFamily="50" charset="-128"/>
              </a:rPr>
              <a:t>　</a:t>
            </a:r>
            <a:r>
              <a:rPr lang="ja-JP" altLang="en-US" sz="1400" dirty="0" smtClean="0">
                <a:latin typeface="HGPｺﾞｼｯｸE" panose="020B0900000000000000" pitchFamily="50" charset="-128"/>
                <a:ea typeface="HGPｺﾞｼｯｸE" panose="020B0900000000000000" pitchFamily="50" charset="-128"/>
              </a:rPr>
              <a:t>　　</a:t>
            </a:r>
            <a:r>
              <a:rPr lang="ja-JP" altLang="en-US" sz="1200" dirty="0" smtClean="0">
                <a:latin typeface="HGPｺﾞｼｯｸE" panose="020B0900000000000000" pitchFamily="50" charset="-128"/>
                <a:ea typeface="HGPｺﾞｼｯｸE" panose="020B0900000000000000" pitchFamily="50" charset="-128"/>
              </a:rPr>
              <a:t>（</a:t>
            </a:r>
            <a:r>
              <a:rPr lang="ja-JP" altLang="en-US" sz="1200" dirty="0">
                <a:latin typeface="HGPｺﾞｼｯｸE" panose="020B0900000000000000" pitchFamily="50" charset="-128"/>
                <a:ea typeface="HGPｺﾞｼｯｸE" panose="020B0900000000000000" pitchFamily="50" charset="-128"/>
              </a:rPr>
              <a:t>委託事業者：アジアアライアンスパートナー）</a:t>
            </a:r>
          </a:p>
        </p:txBody>
      </p:sp>
      <p:sp>
        <p:nvSpPr>
          <p:cNvPr id="81" name="正方形/長方形 80">
            <a:extLst>
              <a:ext uri="{FF2B5EF4-FFF2-40B4-BE49-F238E27FC236}">
                <a16:creationId xmlns:a16="http://schemas.microsoft.com/office/drawing/2014/main" xmlns="" id="{85228426-665C-48EB-A9C3-018BFE9B47E1}"/>
              </a:ext>
            </a:extLst>
          </p:cNvPr>
          <p:cNvSpPr/>
          <p:nvPr/>
        </p:nvSpPr>
        <p:spPr>
          <a:xfrm>
            <a:off x="754877" y="5417174"/>
            <a:ext cx="2906788" cy="410370"/>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88"/>
          </a:p>
        </p:txBody>
      </p:sp>
      <p:sp>
        <p:nvSpPr>
          <p:cNvPr id="82" name="正方形/長方形 81">
            <a:extLst>
              <a:ext uri="{FF2B5EF4-FFF2-40B4-BE49-F238E27FC236}">
                <a16:creationId xmlns:a16="http://schemas.microsoft.com/office/drawing/2014/main" xmlns="" id="{68057051-EF75-4662-99AD-D4C805CE93AB}"/>
              </a:ext>
            </a:extLst>
          </p:cNvPr>
          <p:cNvSpPr/>
          <p:nvPr/>
        </p:nvSpPr>
        <p:spPr>
          <a:xfrm>
            <a:off x="773881" y="5451437"/>
            <a:ext cx="2858827" cy="294953"/>
          </a:xfrm>
          <a:prstGeom prst="rect">
            <a:avLst/>
          </a:prstGeom>
        </p:spPr>
        <p:txBody>
          <a:bodyPr wrap="square" lIns="0" tIns="0" rIns="0" bIns="0" anchor="ctr" anchorCtr="0">
            <a:spAutoFit/>
          </a:bodyPr>
          <a:lstStyle/>
          <a:p>
            <a:pPr>
              <a:lnSpc>
                <a:spcPts val="2293"/>
              </a:lnSpc>
            </a:pPr>
            <a:r>
              <a:rPr lang="ja-JP" altLang="en-US" sz="1400" dirty="0">
                <a:latin typeface="HGPｺﾞｼｯｸE" panose="020B0900000000000000" pitchFamily="50" charset="-128"/>
                <a:ea typeface="HGPｺﾞｼｯｸE" panose="020B0900000000000000" pitchFamily="50" charset="-128"/>
              </a:rPr>
              <a:t>　</a:t>
            </a:r>
            <a:r>
              <a:rPr lang="ja-JP" altLang="en-US" sz="1400" dirty="0" smtClean="0">
                <a:latin typeface="HGPｺﾞｼｯｸE" panose="020B0900000000000000" pitchFamily="50" charset="-128"/>
                <a:ea typeface="HGPｺﾞｼｯｸE" panose="020B0900000000000000" pitchFamily="50" charset="-128"/>
              </a:rPr>
              <a:t>中国</a:t>
            </a:r>
            <a:r>
              <a:rPr lang="ja-JP" altLang="en-US" sz="1400" dirty="0">
                <a:latin typeface="HGPｺﾞｼｯｸE" panose="020B0900000000000000" pitchFamily="50" charset="-128"/>
                <a:ea typeface="HGPｺﾞｼｯｸE" panose="020B0900000000000000" pitchFamily="50" charset="-128"/>
              </a:rPr>
              <a:t>　</a:t>
            </a:r>
            <a:r>
              <a:rPr lang="ja-JP" altLang="en-US" sz="1200" dirty="0" smtClean="0">
                <a:latin typeface="HGPｺﾞｼｯｸE" panose="020B0900000000000000" pitchFamily="50" charset="-128"/>
                <a:ea typeface="HGPｺﾞｼｯｸE" panose="020B0900000000000000" pitchFamily="50" charset="-128"/>
              </a:rPr>
              <a:t>　（</a:t>
            </a:r>
            <a:r>
              <a:rPr lang="ja-JP" altLang="en-US" sz="1200" dirty="0">
                <a:latin typeface="HGPｺﾞｼｯｸE" panose="020B0900000000000000" pitchFamily="50" charset="-128"/>
                <a:ea typeface="HGPｺﾞｼｯｸE" panose="020B0900000000000000" pitchFamily="50" charset="-128"/>
              </a:rPr>
              <a:t>委託事業者：マイツ）</a:t>
            </a:r>
          </a:p>
        </p:txBody>
      </p:sp>
      <p:pic>
        <p:nvPicPr>
          <p:cNvPr id="83" name="図 82">
            <a:extLst>
              <a:ext uri="{FF2B5EF4-FFF2-40B4-BE49-F238E27FC236}">
                <a16:creationId xmlns:a16="http://schemas.microsoft.com/office/drawing/2014/main" xmlns="" id="{D4AD53DA-F4A6-4FE2-BD08-7D4872BB9749}"/>
              </a:ext>
            </a:extLst>
          </p:cNvPr>
          <p:cNvPicPr>
            <a:picLocks noChangeAspect="1"/>
          </p:cNvPicPr>
          <p:nvPr/>
        </p:nvPicPr>
        <p:blipFill>
          <a:blip r:embed="rId3"/>
          <a:stretch>
            <a:fillRect/>
          </a:stretch>
        </p:blipFill>
        <p:spPr>
          <a:xfrm>
            <a:off x="5637153" y="1016945"/>
            <a:ext cx="958775" cy="323637"/>
          </a:xfrm>
          <a:prstGeom prst="rect">
            <a:avLst/>
          </a:prstGeom>
        </p:spPr>
      </p:pic>
      <p:sp>
        <p:nvSpPr>
          <p:cNvPr id="86" name="正方形/長方形 85">
            <a:extLst>
              <a:ext uri="{FF2B5EF4-FFF2-40B4-BE49-F238E27FC236}">
                <a16:creationId xmlns:a16="http://schemas.microsoft.com/office/drawing/2014/main" xmlns="" id="{AF293A85-075E-426E-8F93-EE02265AD604}"/>
              </a:ext>
            </a:extLst>
          </p:cNvPr>
          <p:cNvSpPr/>
          <p:nvPr/>
        </p:nvSpPr>
        <p:spPr>
          <a:xfrm>
            <a:off x="2017603" y="1417008"/>
            <a:ext cx="5477788" cy="294953"/>
          </a:xfrm>
          <a:prstGeom prst="rect">
            <a:avLst/>
          </a:prstGeom>
        </p:spPr>
        <p:txBody>
          <a:bodyPr wrap="square" lIns="0" tIns="0" rIns="0" bIns="0" anchor="ctr" anchorCtr="0">
            <a:spAutoFit/>
          </a:bodyPr>
          <a:lstStyle/>
          <a:p>
            <a:pPr>
              <a:lnSpc>
                <a:spcPts val="2293"/>
              </a:lnSpc>
            </a:pPr>
            <a:r>
              <a:rPr lang="en-US" altLang="ja-JP" sz="1600" b="1" u="sng" dirty="0">
                <a:solidFill>
                  <a:srgbClr val="FF0000"/>
                </a:solidFill>
                <a:latin typeface="HGPｺﾞｼｯｸE" panose="020B0900000000000000" pitchFamily="50" charset="-128"/>
                <a:ea typeface="HGPｺﾞｼｯｸE" panose="020B0900000000000000" pitchFamily="50" charset="-128"/>
              </a:rPr>
              <a:t>【</a:t>
            </a:r>
            <a:r>
              <a:rPr lang="ja-JP" altLang="en-US" sz="1600" b="1" u="sng" dirty="0">
                <a:solidFill>
                  <a:srgbClr val="FF0000"/>
                </a:solidFill>
                <a:latin typeface="HGPｺﾞｼｯｸE" panose="020B0900000000000000" pitchFamily="50" charset="-128"/>
                <a:ea typeface="HGPｺﾞｼｯｸE" panose="020B0900000000000000" pitchFamily="50" charset="-128"/>
              </a:rPr>
              <a:t>　次のようなときにご利用ください　</a:t>
            </a:r>
            <a:r>
              <a:rPr lang="en-US" altLang="ja-JP" sz="1600" b="1" u="sng" dirty="0">
                <a:solidFill>
                  <a:srgbClr val="FF0000"/>
                </a:solidFill>
                <a:latin typeface="HGPｺﾞｼｯｸE" panose="020B0900000000000000" pitchFamily="50" charset="-128"/>
                <a:ea typeface="HGPｺﾞｼｯｸE" panose="020B0900000000000000" pitchFamily="50" charset="-128"/>
              </a:rPr>
              <a:t>】</a:t>
            </a:r>
            <a:endParaRPr lang="ja-JP" altLang="en-US" sz="1600" b="1" u="sng" dirty="0">
              <a:solidFill>
                <a:srgbClr val="FF0000"/>
              </a:solidFill>
              <a:latin typeface="HGPｺﾞｼｯｸE" panose="020B0900000000000000" pitchFamily="50" charset="-128"/>
              <a:ea typeface="HGPｺﾞｼｯｸE" panose="020B0900000000000000" pitchFamily="50" charset="-128"/>
            </a:endParaRPr>
          </a:p>
        </p:txBody>
      </p:sp>
      <p:sp>
        <p:nvSpPr>
          <p:cNvPr id="87" name="正方形/長方形 86">
            <a:extLst>
              <a:ext uri="{FF2B5EF4-FFF2-40B4-BE49-F238E27FC236}">
                <a16:creationId xmlns:a16="http://schemas.microsoft.com/office/drawing/2014/main" xmlns="" id="{C3D8A413-5C17-43C1-A635-2A08641515F2}"/>
              </a:ext>
            </a:extLst>
          </p:cNvPr>
          <p:cNvSpPr/>
          <p:nvPr/>
        </p:nvSpPr>
        <p:spPr>
          <a:xfrm>
            <a:off x="2495316" y="3577905"/>
            <a:ext cx="2413568" cy="242823"/>
          </a:xfrm>
          <a:prstGeom prst="rect">
            <a:avLst/>
          </a:prstGeom>
        </p:spPr>
        <p:txBody>
          <a:bodyPr wrap="square" lIns="0" tIns="0" rIns="0" bIns="0" anchor="ctr" anchorCtr="0">
            <a:spAutoFit/>
          </a:bodyPr>
          <a:lstStyle/>
          <a:p>
            <a:pPr>
              <a:lnSpc>
                <a:spcPts val="2293"/>
              </a:lnSpc>
            </a:pPr>
            <a:r>
              <a:rPr lang="ja-JP" altLang="en-US" sz="1000" dirty="0">
                <a:latin typeface="HGPｺﾞｼｯｸE" panose="020B0900000000000000" pitchFamily="50" charset="-128"/>
                <a:ea typeface="HGPｺﾞｼｯｸE" panose="020B0900000000000000" pitchFamily="50" charset="-128"/>
              </a:rPr>
              <a:t>（</a:t>
            </a:r>
            <a:r>
              <a:rPr lang="en-US" altLang="ja-JP" sz="1000" dirty="0">
                <a:latin typeface="HGPｺﾞｼｯｸE" panose="020B0900000000000000" pitchFamily="50" charset="-128"/>
                <a:ea typeface="HGPｺﾞｼｯｸE" panose="020B0900000000000000" pitchFamily="50" charset="-128"/>
              </a:rPr>
              <a:t>5</a:t>
            </a:r>
            <a:r>
              <a:rPr lang="ja-JP" altLang="en-US" sz="1000" dirty="0">
                <a:latin typeface="HGPｺﾞｼｯｸE" panose="020B0900000000000000" pitchFamily="50" charset="-128"/>
                <a:ea typeface="HGPｺﾞｼｯｸE" panose="020B0900000000000000" pitchFamily="50" charset="-128"/>
              </a:rPr>
              <a:t>社を目安）</a:t>
            </a:r>
          </a:p>
        </p:txBody>
      </p:sp>
      <p:sp>
        <p:nvSpPr>
          <p:cNvPr id="43" name="AutoShape 2">
            <a:extLst>
              <a:ext uri="{FF2B5EF4-FFF2-40B4-BE49-F238E27FC236}">
                <a16:creationId xmlns:a16="http://schemas.microsoft.com/office/drawing/2014/main" xmlns="" id="{BB1A9E94-0DA8-4D7C-B377-8B368EA5F636}"/>
              </a:ext>
            </a:extLst>
          </p:cNvPr>
          <p:cNvSpPr>
            <a:spLocks noChangeArrowheads="1"/>
          </p:cNvSpPr>
          <p:nvPr/>
        </p:nvSpPr>
        <p:spPr bwMode="auto">
          <a:xfrm>
            <a:off x="127894" y="9340977"/>
            <a:ext cx="6646661" cy="500640"/>
          </a:xfrm>
          <a:prstGeom prst="flowChartAlternateProcess">
            <a:avLst/>
          </a:prstGeom>
          <a:solidFill>
            <a:schemeClr val="accent5">
              <a:lumMod val="20000"/>
              <a:lumOff val="80000"/>
            </a:schemeClr>
          </a:solidFill>
          <a:ln w="38100" algn="ctr">
            <a:noFill/>
            <a:miter lim="800000"/>
            <a:headEnd/>
            <a:tailEnd/>
          </a:ln>
          <a:effectLst>
            <a:outerShdw dist="28398" dir="3806097" algn="ctr" rotWithShape="0">
              <a:srgbClr val="1F3763">
                <a:alpha val="50000"/>
              </a:srgbClr>
            </a:outerShdw>
          </a:effectLst>
        </p:spPr>
        <p:txBody>
          <a:bodyPr vert="horz" wrap="square" lIns="74295" tIns="8890" rIns="74295" bIns="8890" numCol="1" anchor="ctr" anchorCtr="0" compatLnSpc="1">
            <a:prstTxWarp prst="textNoShape">
              <a:avLst/>
            </a:prstTxWarp>
          </a:bodyPr>
          <a:lstStyle/>
          <a:p>
            <a:pPr defTabSz="914400" eaLnBrk="0" fontAlgn="base" hangingPunct="0">
              <a:lnSpc>
                <a:spcPct val="112000"/>
              </a:lnSpc>
              <a:spcBef>
                <a:spcPct val="0"/>
              </a:spcBef>
              <a:spcAft>
                <a:spcPct val="0"/>
              </a:spcAft>
            </a:pPr>
            <a:r>
              <a:rPr lang="en-US" altLang="ja-JP" sz="1400" dirty="0">
                <a:latin typeface="HGｺﾞｼｯｸE" panose="020B0909000000000000" pitchFamily="49" charset="-128"/>
                <a:ea typeface="HGｺﾞｼｯｸE" panose="020B0909000000000000" pitchFamily="49" charset="-128"/>
              </a:rPr>
              <a:t>【</a:t>
            </a:r>
            <a:r>
              <a:rPr lang="ja-JP" altLang="en-US" sz="1400" dirty="0">
                <a:latin typeface="HGｺﾞｼｯｸE" panose="020B0909000000000000" pitchFamily="49" charset="-128"/>
                <a:ea typeface="HGｺﾞｼｯｸE" panose="020B0909000000000000" pitchFamily="49" charset="-128"/>
              </a:rPr>
              <a:t>申込・問い合わせ先</a:t>
            </a:r>
            <a:r>
              <a:rPr lang="en-US" altLang="ja-JP" sz="1400" dirty="0">
                <a:latin typeface="HGｺﾞｼｯｸE" panose="020B0909000000000000" pitchFamily="49" charset="-128"/>
                <a:ea typeface="HGｺﾞｼｯｸE" panose="020B0909000000000000" pitchFamily="49" charset="-128"/>
              </a:rPr>
              <a:t>】</a:t>
            </a:r>
            <a:r>
              <a:rPr lang="ja-JP" altLang="en-US" sz="1400" dirty="0">
                <a:latin typeface="HGｺﾞｼｯｸE" panose="020B0909000000000000" pitchFamily="49" charset="-128"/>
                <a:ea typeface="HGｺﾞｼｯｸE" panose="020B0909000000000000" pitchFamily="49" charset="-128"/>
              </a:rPr>
              <a:t>川崎市海外</a:t>
            </a:r>
            <a:r>
              <a:rPr lang="ja-JP" altLang="en-US" sz="1400" dirty="0" smtClean="0">
                <a:latin typeface="HGｺﾞｼｯｸE" panose="020B0909000000000000" pitchFamily="49" charset="-128"/>
                <a:ea typeface="HGｺﾞｼｯｸE" panose="020B0909000000000000" pitchFamily="49" charset="-128"/>
              </a:rPr>
              <a:t>ビジネス支援センター</a:t>
            </a:r>
            <a:r>
              <a:rPr lang="ja-JP" altLang="en-US" sz="1400" dirty="0">
                <a:latin typeface="HGｺﾞｼｯｸE" panose="020B0909000000000000" pitchFamily="49" charset="-128"/>
                <a:ea typeface="HGｺﾞｼｯｸE" panose="020B0909000000000000" pitchFamily="49" charset="-128"/>
              </a:rPr>
              <a:t>（</a:t>
            </a:r>
            <a:r>
              <a:rPr lang="en-US" altLang="ja-JP" sz="1400" dirty="0">
                <a:latin typeface="HGｺﾞｼｯｸE" panose="020B0909000000000000" pitchFamily="49" charset="-128"/>
                <a:ea typeface="HGｺﾞｼｯｸE" panose="020B0909000000000000" pitchFamily="49" charset="-128"/>
              </a:rPr>
              <a:t>KOBS)</a:t>
            </a:r>
            <a:r>
              <a:rPr lang="ja-JP" altLang="en-US" sz="1400" dirty="0">
                <a:latin typeface="HGｺﾞｼｯｸE" panose="020B0909000000000000" pitchFamily="49" charset="-128"/>
                <a:ea typeface="HGｺﾞｼｯｸE" panose="020B0909000000000000" pitchFamily="49" charset="-128"/>
              </a:rPr>
              <a:t>　</a:t>
            </a:r>
            <a:endParaRPr lang="en-US" altLang="ja-JP" sz="1400" dirty="0">
              <a:latin typeface="HGｺﾞｼｯｸE" panose="020B0909000000000000" pitchFamily="49" charset="-128"/>
              <a:ea typeface="HGｺﾞｼｯｸE" panose="020B0909000000000000" pitchFamily="49" charset="-128"/>
            </a:endParaRPr>
          </a:p>
          <a:p>
            <a:pPr defTabSz="914400" eaLnBrk="0" fontAlgn="base" hangingPunct="0">
              <a:lnSpc>
                <a:spcPct val="112000"/>
              </a:lnSpc>
              <a:spcBef>
                <a:spcPct val="0"/>
              </a:spcBef>
              <a:spcAft>
                <a:spcPct val="0"/>
              </a:spcAft>
            </a:pPr>
            <a:r>
              <a:rPr lang="ja-JP" altLang="en-US" sz="1400" dirty="0">
                <a:latin typeface="HGｺﾞｼｯｸE" panose="020B0909000000000000" pitchFamily="49" charset="-128"/>
                <a:ea typeface="HGｺﾞｼｯｸE" panose="020B0909000000000000" pitchFamily="49" charset="-128"/>
              </a:rPr>
              <a:t>　　　　　　　　　</a:t>
            </a:r>
            <a:r>
              <a:rPr lang="ja-JP" altLang="en-US" sz="1400" dirty="0" smtClean="0">
                <a:latin typeface="HGｺﾞｼｯｸE" panose="020B0909000000000000" pitchFamily="49" charset="-128"/>
                <a:ea typeface="HGｺﾞｼｯｸE" panose="020B0909000000000000" pitchFamily="49" charset="-128"/>
              </a:rPr>
              <a:t>　　メール</a:t>
            </a:r>
            <a:r>
              <a:rPr lang="ja-JP" altLang="en-US" sz="1400" dirty="0">
                <a:latin typeface="HGｺﾞｼｯｸE" panose="020B0909000000000000" pitchFamily="49" charset="-128"/>
                <a:ea typeface="HGｺﾞｼｯｸE" panose="020B0909000000000000" pitchFamily="49" charset="-128"/>
              </a:rPr>
              <a:t>・</a:t>
            </a:r>
            <a:r>
              <a:rPr lang="en-US" altLang="ja-JP" sz="1400" dirty="0">
                <a:latin typeface="HGｺﾞｼｯｸE" panose="020B0909000000000000" pitchFamily="49" charset="-128"/>
                <a:ea typeface="HGｺﾞｼｯｸE" panose="020B0909000000000000" pitchFamily="49" charset="-128"/>
              </a:rPr>
              <a:t>FAX(</a:t>
            </a:r>
            <a:r>
              <a:rPr lang="ja-JP" altLang="en-US" sz="1400" dirty="0" smtClean="0">
                <a:latin typeface="HGｺﾞｼｯｸE" panose="020B0909000000000000" pitchFamily="49" charset="-128"/>
                <a:ea typeface="HGｺﾞｼｯｸE" panose="020B0909000000000000" pitchFamily="49" charset="-128"/>
              </a:rPr>
              <a:t>裏面記載</a:t>
            </a:r>
            <a:r>
              <a:rPr lang="en-US" altLang="ja-JP" sz="1400" dirty="0" smtClean="0">
                <a:latin typeface="HGｺﾞｼｯｸE" panose="020B0909000000000000" pitchFamily="49" charset="-128"/>
                <a:ea typeface="HGｺﾞｼｯｸE" panose="020B0909000000000000" pitchFamily="49" charset="-128"/>
              </a:rPr>
              <a:t>)</a:t>
            </a:r>
            <a:r>
              <a:rPr lang="ja-JP" altLang="en-US" sz="1400" dirty="0">
                <a:latin typeface="HGｺﾞｼｯｸE" panose="020B0909000000000000" pitchFamily="49" charset="-128"/>
                <a:ea typeface="HGｺﾞｼｯｸE" panose="020B0909000000000000" pitchFamily="49" charset="-128"/>
              </a:rPr>
              <a:t>でお申し込みください。</a:t>
            </a:r>
          </a:p>
        </p:txBody>
      </p:sp>
      <p:sp>
        <p:nvSpPr>
          <p:cNvPr id="2" name="円/楕円 1"/>
          <p:cNvSpPr/>
          <p:nvPr/>
        </p:nvSpPr>
        <p:spPr>
          <a:xfrm>
            <a:off x="142140" y="943304"/>
            <a:ext cx="920111" cy="767186"/>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effectLst>
                  <a:outerShdw blurRad="50800" dist="38100" dir="2700000" algn="tl" rotWithShape="0">
                    <a:prstClr val="black">
                      <a:alpha val="40000"/>
                    </a:prstClr>
                  </a:outerShdw>
                </a:effectLst>
              </a:rPr>
              <a:t>利用無料</a:t>
            </a:r>
            <a:endParaRPr kumimoji="1" lang="ja-JP" altLang="en-US" b="1" dirty="0">
              <a:effectLst>
                <a:outerShdw blurRad="50800" dist="38100" dir="2700000" algn="tl" rotWithShape="0">
                  <a:prstClr val="black">
                    <a:alpha val="40000"/>
                  </a:prstClr>
                </a:outerShdw>
              </a:effectLst>
            </a:endParaRPr>
          </a:p>
        </p:txBody>
      </p:sp>
      <p:sp>
        <p:nvSpPr>
          <p:cNvPr id="42" name="正方形/長方形 41">
            <a:extLst>
              <a:ext uri="{FF2B5EF4-FFF2-40B4-BE49-F238E27FC236}">
                <a16:creationId xmlns:a16="http://schemas.microsoft.com/office/drawing/2014/main" xmlns="" id="{29A174F8-73C8-4463-8F45-1ADBACA4CBA3}"/>
              </a:ext>
            </a:extLst>
          </p:cNvPr>
          <p:cNvSpPr/>
          <p:nvPr/>
        </p:nvSpPr>
        <p:spPr>
          <a:xfrm>
            <a:off x="4169296" y="3610762"/>
            <a:ext cx="2413568" cy="294953"/>
          </a:xfrm>
          <a:prstGeom prst="rect">
            <a:avLst/>
          </a:prstGeom>
        </p:spPr>
        <p:txBody>
          <a:bodyPr wrap="square" lIns="0" tIns="0" rIns="0" bIns="0" anchor="ctr" anchorCtr="0">
            <a:spAutoFit/>
          </a:bodyPr>
          <a:lstStyle/>
          <a:p>
            <a:pPr>
              <a:lnSpc>
                <a:spcPts val="2293"/>
              </a:lnSpc>
            </a:pPr>
            <a:r>
              <a:rPr lang="ja-JP" altLang="en-US" sz="900" dirty="0">
                <a:latin typeface="HGPｺﾞｼｯｸE" panose="020B0900000000000000" pitchFamily="50" charset="-128"/>
                <a:ea typeface="HGPｺﾞｼｯｸE" panose="020B0900000000000000" pitchFamily="50" charset="-128"/>
              </a:rPr>
              <a:t>（</a:t>
            </a:r>
            <a:r>
              <a:rPr lang="ja-JP" altLang="en-US" sz="900" dirty="0" smtClean="0">
                <a:latin typeface="HGPｺﾞｼｯｸE" panose="020B0900000000000000" pitchFamily="50" charset="-128"/>
                <a:ea typeface="HGPｺﾞｼｯｸE" panose="020B0900000000000000" pitchFamily="50" charset="-128"/>
              </a:rPr>
              <a:t>通訳・車両の実費はご負担となります）</a:t>
            </a:r>
            <a:endParaRPr lang="ja-JP" altLang="en-US" sz="900" dirty="0">
              <a:latin typeface="HGPｺﾞｼｯｸE" panose="020B0900000000000000" pitchFamily="50" charset="-128"/>
              <a:ea typeface="HGPｺﾞｼｯｸE" panose="020B0900000000000000" pitchFamily="50" charset="-128"/>
            </a:endParaRPr>
          </a:p>
        </p:txBody>
      </p:sp>
      <p:sp>
        <p:nvSpPr>
          <p:cNvPr id="44" name="正方形/長方形 43">
            <a:extLst>
              <a:ext uri="{FF2B5EF4-FFF2-40B4-BE49-F238E27FC236}">
                <a16:creationId xmlns:a16="http://schemas.microsoft.com/office/drawing/2014/main" xmlns="" id="{29A174F8-73C8-4463-8F45-1ADBACA4CBA3}"/>
              </a:ext>
            </a:extLst>
          </p:cNvPr>
          <p:cNvSpPr/>
          <p:nvPr/>
        </p:nvSpPr>
        <p:spPr>
          <a:xfrm>
            <a:off x="730711" y="4493702"/>
            <a:ext cx="3890520" cy="294953"/>
          </a:xfrm>
          <a:prstGeom prst="rect">
            <a:avLst/>
          </a:prstGeom>
        </p:spPr>
        <p:txBody>
          <a:bodyPr wrap="square" lIns="0" tIns="0" rIns="0" bIns="0" anchor="ctr" anchorCtr="0">
            <a:spAutoFit/>
          </a:bodyPr>
          <a:lstStyle/>
          <a:p>
            <a:pPr>
              <a:lnSpc>
                <a:spcPts val="2293"/>
              </a:lnSpc>
            </a:pPr>
            <a:r>
              <a:rPr lang="en-US" altLang="ja-JP" sz="1000" dirty="0" smtClean="0">
                <a:latin typeface="HGPｺﾞｼｯｸE" panose="020B0900000000000000" pitchFamily="50" charset="-128"/>
                <a:ea typeface="HGPｺﾞｼｯｸE" panose="020B0900000000000000" pitchFamily="50" charset="-128"/>
              </a:rPr>
              <a:t>※</a:t>
            </a:r>
            <a:r>
              <a:rPr lang="ja-JP" altLang="en-US" sz="1000" dirty="0" smtClean="0">
                <a:latin typeface="HGPｺﾞｼｯｸE" panose="020B0900000000000000" pitchFamily="50" charset="-128"/>
                <a:ea typeface="HGPｺﾞｼｯｸE" panose="020B0900000000000000" pitchFamily="50" charset="-128"/>
              </a:rPr>
              <a:t>上記</a:t>
            </a:r>
            <a:r>
              <a:rPr lang="ja-JP" altLang="en-US" sz="1000" dirty="0" smtClean="0">
                <a:latin typeface="HGPｺﾞｼｯｸE" panose="020B0900000000000000" pitchFamily="50" charset="-128"/>
                <a:ea typeface="HGPｺﾞｼｯｸE" panose="020B0900000000000000" pitchFamily="50" charset="-128"/>
              </a:rPr>
              <a:t>すべての内容、又は一部のみの利用でもお申込いただけます。</a:t>
            </a:r>
            <a:endParaRPr lang="ja-JP" altLang="en-US" sz="1000" dirty="0">
              <a:latin typeface="HGPｺﾞｼｯｸE" panose="020B0900000000000000" pitchFamily="50" charset="-128"/>
              <a:ea typeface="HGPｺﾞｼｯｸE" panose="020B0900000000000000" pitchFamily="50" charset="-128"/>
            </a:endParaRPr>
          </a:p>
        </p:txBody>
      </p:sp>
      <p:graphicFrame>
        <p:nvGraphicFramePr>
          <p:cNvPr id="51" name="コンテンツ プレースホルダー 3">
            <a:extLst>
              <a:ext uri="{FF2B5EF4-FFF2-40B4-BE49-F238E27FC236}">
                <a16:creationId xmlns="" xmlns:a16="http://schemas.microsoft.com/office/drawing/2014/main" id="{00000000-0008-0000-0000-000004000000}"/>
              </a:ext>
            </a:extLst>
          </p:cNvPr>
          <p:cNvGraphicFramePr>
            <a:graphicFrameLocks/>
          </p:cNvGraphicFramePr>
          <p:nvPr>
            <p:extLst>
              <p:ext uri="{D42A27DB-BD31-4B8C-83A1-F6EECF244321}">
                <p14:modId xmlns:p14="http://schemas.microsoft.com/office/powerpoint/2010/main" val="2638210180"/>
              </p:ext>
            </p:extLst>
          </p:nvPr>
        </p:nvGraphicFramePr>
        <p:xfrm>
          <a:off x="754876" y="5968448"/>
          <a:ext cx="5915025" cy="33035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6" name="正方形/長方形 45">
            <a:extLst>
              <a:ext uri="{FF2B5EF4-FFF2-40B4-BE49-F238E27FC236}">
                <a16:creationId xmlns:a16="http://schemas.microsoft.com/office/drawing/2014/main" xmlns="" id="{29A174F8-73C8-4463-8F45-1ADBACA4CBA3}"/>
              </a:ext>
            </a:extLst>
          </p:cNvPr>
          <p:cNvSpPr/>
          <p:nvPr/>
        </p:nvSpPr>
        <p:spPr>
          <a:xfrm>
            <a:off x="5604198" y="3933791"/>
            <a:ext cx="2413568" cy="294953"/>
          </a:xfrm>
          <a:prstGeom prst="rect">
            <a:avLst/>
          </a:prstGeom>
        </p:spPr>
        <p:txBody>
          <a:bodyPr wrap="square" lIns="0" tIns="0" rIns="0" bIns="0" anchor="ctr" anchorCtr="0">
            <a:spAutoFit/>
          </a:bodyPr>
          <a:lstStyle/>
          <a:p>
            <a:pPr>
              <a:lnSpc>
                <a:spcPts val="2293"/>
              </a:lnSpc>
            </a:pPr>
            <a:r>
              <a:rPr lang="ja-JP" altLang="en-US" sz="900" dirty="0" smtClean="0">
                <a:latin typeface="HGPｺﾞｼｯｸE" panose="020B0900000000000000" pitchFamily="50" charset="-128"/>
                <a:ea typeface="HGPｺﾞｼｯｸE" panose="020B0900000000000000" pitchFamily="50" charset="-128"/>
              </a:rPr>
              <a:t>（委託事</a:t>
            </a:r>
            <a:r>
              <a:rPr lang="ja-JP" altLang="en-US" sz="900" dirty="0" smtClean="0">
                <a:latin typeface="HGPｺﾞｼｯｸE" panose="020B0900000000000000" pitchFamily="50" charset="-128"/>
                <a:ea typeface="HGPｺﾞｼｯｸE" panose="020B0900000000000000" pitchFamily="50" charset="-128"/>
              </a:rPr>
              <a:t>業者の同行）</a:t>
            </a:r>
            <a:endParaRPr lang="ja-JP" altLang="en-US" sz="900" dirty="0">
              <a:latin typeface="HGPｺﾞｼｯｸE" panose="020B0900000000000000" pitchFamily="50" charset="-128"/>
              <a:ea typeface="HGPｺﾞｼｯｸE" panose="020B0900000000000000" pitchFamily="50" charset="-128"/>
            </a:endParaRPr>
          </a:p>
        </p:txBody>
      </p:sp>
      <p:sp>
        <p:nvSpPr>
          <p:cNvPr id="47" name="正方形/長方形 46">
            <a:extLst>
              <a:ext uri="{FF2B5EF4-FFF2-40B4-BE49-F238E27FC236}">
                <a16:creationId xmlns:a16="http://schemas.microsoft.com/office/drawing/2014/main" xmlns="" id="{85228426-665C-48EB-A9C3-018BFE9B47E1}"/>
              </a:ext>
            </a:extLst>
          </p:cNvPr>
          <p:cNvSpPr/>
          <p:nvPr/>
        </p:nvSpPr>
        <p:spPr>
          <a:xfrm>
            <a:off x="3806597" y="5426132"/>
            <a:ext cx="2923503" cy="410370"/>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88"/>
          </a:p>
        </p:txBody>
      </p:sp>
      <p:sp>
        <p:nvSpPr>
          <p:cNvPr id="49" name="正方形/長方形 48">
            <a:extLst>
              <a:ext uri="{FF2B5EF4-FFF2-40B4-BE49-F238E27FC236}">
                <a16:creationId xmlns:a16="http://schemas.microsoft.com/office/drawing/2014/main" xmlns="" id="{68057051-EF75-4662-99AD-D4C805CE93AB}"/>
              </a:ext>
            </a:extLst>
          </p:cNvPr>
          <p:cNvSpPr/>
          <p:nvPr/>
        </p:nvSpPr>
        <p:spPr>
          <a:xfrm>
            <a:off x="3807340" y="5463412"/>
            <a:ext cx="2858827" cy="294953"/>
          </a:xfrm>
          <a:prstGeom prst="rect">
            <a:avLst/>
          </a:prstGeom>
        </p:spPr>
        <p:txBody>
          <a:bodyPr wrap="square" lIns="0" tIns="0" rIns="0" bIns="0" anchor="ctr" anchorCtr="0">
            <a:spAutoFit/>
          </a:bodyPr>
          <a:lstStyle/>
          <a:p>
            <a:pPr>
              <a:lnSpc>
                <a:spcPts val="2293"/>
              </a:lnSpc>
            </a:pPr>
            <a:r>
              <a:rPr lang="ja-JP" altLang="en-US" sz="1400" dirty="0">
                <a:latin typeface="HGPｺﾞｼｯｸE" panose="020B0900000000000000" pitchFamily="50" charset="-128"/>
                <a:ea typeface="HGPｺﾞｼｯｸE" panose="020B0900000000000000" pitchFamily="50" charset="-128"/>
              </a:rPr>
              <a:t>　ドイツ　</a:t>
            </a:r>
            <a:r>
              <a:rPr lang="ja-JP" altLang="en-US" sz="1200" dirty="0" smtClean="0">
                <a:latin typeface="HGPｺﾞｼｯｸE" panose="020B0900000000000000" pitchFamily="50" charset="-128"/>
                <a:ea typeface="HGPｺﾞｼｯｸE" panose="020B0900000000000000" pitchFamily="50" charset="-128"/>
              </a:rPr>
              <a:t>　（</a:t>
            </a:r>
            <a:r>
              <a:rPr lang="ja-JP" altLang="en-US" sz="1200" dirty="0">
                <a:latin typeface="HGPｺﾞｼｯｸE" panose="020B0900000000000000" pitchFamily="50" charset="-128"/>
                <a:ea typeface="HGPｺﾞｼｯｸE" panose="020B0900000000000000" pitchFamily="50" charset="-128"/>
              </a:rPr>
              <a:t>委託事業者</a:t>
            </a:r>
            <a:r>
              <a:rPr lang="ja-JP" altLang="en-US" sz="1200" dirty="0" smtClean="0">
                <a:latin typeface="HGPｺﾞｼｯｸE" panose="020B0900000000000000" pitchFamily="50" charset="-128"/>
                <a:ea typeface="HGPｺﾞｼｯｸE" panose="020B0900000000000000" pitchFamily="50" charset="-128"/>
              </a:rPr>
              <a:t>：</a:t>
            </a:r>
            <a:r>
              <a:rPr lang="en-US" altLang="ja-JP" sz="1200" dirty="0" smtClean="0">
                <a:latin typeface="HGPｺﾞｼｯｸE" panose="020B0900000000000000" pitchFamily="50" charset="-128"/>
                <a:ea typeface="HGPｺﾞｼｯｸE" panose="020B0900000000000000" pitchFamily="50" charset="-128"/>
              </a:rPr>
              <a:t>FB</a:t>
            </a:r>
            <a:r>
              <a:rPr lang="en-US" altLang="ja-JP" sz="1200" dirty="0">
                <a:latin typeface="HGPｺﾞｼｯｸE" panose="020B0900000000000000" pitchFamily="50" charset="-128"/>
                <a:ea typeface="HGPｺﾞｼｯｸE" panose="020B0900000000000000" pitchFamily="50" charset="-128"/>
              </a:rPr>
              <a:t>C</a:t>
            </a:r>
            <a:r>
              <a:rPr lang="ja-JP" altLang="en-US" sz="1200" dirty="0" smtClean="0">
                <a:latin typeface="HGPｺﾞｼｯｸE" panose="020B0900000000000000" pitchFamily="50" charset="-128"/>
                <a:ea typeface="HGPｺﾞｼｯｸE" panose="020B0900000000000000" pitchFamily="50" charset="-128"/>
              </a:rPr>
              <a:t>）</a:t>
            </a:r>
            <a:endParaRPr lang="ja-JP" altLang="en-US" sz="12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132685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xmlns="" id="{52CE256A-9706-439A-A14A-B628B507198B}"/>
              </a:ext>
            </a:extLst>
          </p:cNvPr>
          <p:cNvSpPr/>
          <p:nvPr/>
        </p:nvSpPr>
        <p:spPr>
          <a:xfrm>
            <a:off x="133468" y="144379"/>
            <a:ext cx="6520034" cy="2359209"/>
          </a:xfrm>
          <a:prstGeom prst="rect">
            <a:avLst/>
          </a:prstGeom>
          <a:solidFill>
            <a:schemeClr val="accent5">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HGｺﾞｼｯｸE" panose="020B0909000000000000" pitchFamily="49" charset="-128"/>
                <a:ea typeface="HGｺﾞｼｯｸE" panose="020B0909000000000000" pitchFamily="49" charset="-128"/>
              </a:rPr>
              <a:t>＜お申込みいただける方＞</a:t>
            </a:r>
            <a:endParaRPr lang="en-US" altLang="ja-JP" sz="1200" b="1" dirty="0">
              <a:solidFill>
                <a:schemeClr val="tx1"/>
              </a:solidFill>
              <a:latin typeface="HGｺﾞｼｯｸE" panose="020B0909000000000000" pitchFamily="49" charset="-128"/>
              <a:ea typeface="HGｺﾞｼｯｸE" panose="020B0909000000000000" pitchFamily="49" charset="-128"/>
            </a:endParaRPr>
          </a:p>
          <a:p>
            <a:endParaRPr lang="ja-JP" altLang="en-US" sz="1200" b="1" dirty="0">
              <a:solidFill>
                <a:schemeClr val="tx1"/>
              </a:solidFill>
              <a:latin typeface="HGｺﾞｼｯｸE" panose="020B0909000000000000" pitchFamily="49" charset="-128"/>
              <a:ea typeface="HGｺﾞｼｯｸE" panose="020B0909000000000000" pitchFamily="49" charset="-128"/>
            </a:endParaRPr>
          </a:p>
          <a:p>
            <a:r>
              <a:rPr lang="ja-JP" altLang="en-US" sz="1200" dirty="0">
                <a:solidFill>
                  <a:schemeClr val="tx1"/>
                </a:solidFill>
                <a:latin typeface="HGｺﾞｼｯｸE" panose="020B0909000000000000" pitchFamily="49" charset="-128"/>
                <a:ea typeface="HGｺﾞｼｯｸE" panose="020B0909000000000000" pitchFamily="49" charset="-128"/>
              </a:rPr>
              <a:t>（１）川崎市内に事業所があり、市民税を滞納していない中小企業者等</a:t>
            </a:r>
          </a:p>
          <a:p>
            <a:r>
              <a:rPr lang="ja-JP" altLang="en-US" sz="1200" dirty="0">
                <a:solidFill>
                  <a:schemeClr val="tx1"/>
                </a:solidFill>
                <a:latin typeface="HGｺﾞｼｯｸE" panose="020B0909000000000000" pitchFamily="49" charset="-128"/>
                <a:ea typeface="HGｺﾞｼｯｸE" panose="020B0909000000000000" pitchFamily="49" charset="-128"/>
              </a:rPr>
              <a:t>（２）次のいずれにも該当しない方</a:t>
            </a:r>
            <a:endParaRPr lang="en-US" altLang="ja-JP" sz="1200" dirty="0">
              <a:solidFill>
                <a:schemeClr val="tx1"/>
              </a:solidFill>
              <a:latin typeface="HGｺﾞｼｯｸE" panose="020B0909000000000000" pitchFamily="49" charset="-128"/>
              <a:ea typeface="HGｺﾞｼｯｸE" panose="020B0909000000000000" pitchFamily="49" charset="-128"/>
            </a:endParaRPr>
          </a:p>
          <a:p>
            <a:r>
              <a:rPr lang="ja-JP" altLang="en-US" sz="1200" dirty="0">
                <a:solidFill>
                  <a:schemeClr val="tx1"/>
                </a:solidFill>
                <a:latin typeface="HGｺﾞｼｯｸE" panose="020B0909000000000000" pitchFamily="49" charset="-128"/>
                <a:ea typeface="HGｺﾞｼｯｸE" panose="020B0909000000000000" pitchFamily="49" charset="-128"/>
              </a:rPr>
              <a:t>　　ア　当該企業の発行済株式総数又は出資総額の２分の１以上を、同一の大企業が単独</a:t>
            </a:r>
            <a:r>
              <a:rPr lang="ja-JP" altLang="en-US" sz="1200" dirty="0" smtClean="0">
                <a:solidFill>
                  <a:schemeClr val="tx1"/>
                </a:solidFill>
                <a:latin typeface="HGｺﾞｼｯｸE" panose="020B0909000000000000" pitchFamily="49" charset="-128"/>
                <a:ea typeface="HGｺﾞｼｯｸE" panose="020B0909000000000000" pitchFamily="49" charset="-128"/>
              </a:rPr>
              <a:t>で</a:t>
            </a:r>
            <a:endParaRPr lang="en-US" altLang="ja-JP" sz="1200" dirty="0" smtClean="0">
              <a:solidFill>
                <a:schemeClr val="tx1"/>
              </a:solidFill>
              <a:latin typeface="HGｺﾞｼｯｸE" panose="020B0909000000000000" pitchFamily="49" charset="-128"/>
              <a:ea typeface="HGｺﾞｼｯｸE" panose="020B0909000000000000" pitchFamily="49" charset="-128"/>
            </a:endParaRPr>
          </a:p>
          <a:p>
            <a:r>
              <a:rPr lang="en-US" altLang="ja-JP" sz="1200" dirty="0">
                <a:solidFill>
                  <a:schemeClr val="tx1"/>
                </a:solidFill>
                <a:latin typeface="HGｺﾞｼｯｸE" panose="020B0909000000000000" pitchFamily="49" charset="-128"/>
                <a:ea typeface="HGｺﾞｼｯｸE" panose="020B0909000000000000" pitchFamily="49" charset="-128"/>
              </a:rPr>
              <a:t> </a:t>
            </a:r>
            <a:r>
              <a:rPr lang="en-US" altLang="ja-JP" sz="1200" dirty="0" smtClean="0">
                <a:solidFill>
                  <a:schemeClr val="tx1"/>
                </a:solidFill>
                <a:latin typeface="HGｺﾞｼｯｸE" panose="020B0909000000000000" pitchFamily="49" charset="-128"/>
                <a:ea typeface="HGｺﾞｼｯｸE" panose="020B0909000000000000" pitchFamily="49" charset="-128"/>
              </a:rPr>
              <a:t>       </a:t>
            </a:r>
            <a:r>
              <a:rPr lang="ja-JP" altLang="en-US" sz="1200" dirty="0" smtClean="0">
                <a:solidFill>
                  <a:schemeClr val="tx1"/>
                </a:solidFill>
                <a:latin typeface="HGｺﾞｼｯｸE" panose="020B0909000000000000" pitchFamily="49" charset="-128"/>
                <a:ea typeface="HGｺﾞｼｯｸE" panose="020B0909000000000000" pitchFamily="49" charset="-128"/>
              </a:rPr>
              <a:t>所有してい</a:t>
            </a:r>
            <a:r>
              <a:rPr lang="ja-JP" altLang="en-US" sz="1200" dirty="0">
                <a:solidFill>
                  <a:schemeClr val="tx1"/>
                </a:solidFill>
                <a:latin typeface="HGｺﾞｼｯｸE" panose="020B0909000000000000" pitchFamily="49" charset="-128"/>
                <a:ea typeface="HGｺﾞｼｯｸE" panose="020B0909000000000000" pitchFamily="49" charset="-128"/>
              </a:rPr>
              <a:t>る</a:t>
            </a:r>
            <a:r>
              <a:rPr lang="ja-JP" altLang="en-US" sz="1200" dirty="0" smtClean="0">
                <a:solidFill>
                  <a:schemeClr val="tx1"/>
                </a:solidFill>
                <a:latin typeface="HGｺﾞｼｯｸE" panose="020B0909000000000000" pitchFamily="49" charset="-128"/>
                <a:ea typeface="HGｺﾞｼｯｸE" panose="020B0909000000000000" pitchFamily="49" charset="-128"/>
              </a:rPr>
              <a:t>方</a:t>
            </a:r>
            <a:r>
              <a:rPr lang="ja-JP" altLang="en-US" sz="1200" dirty="0">
                <a:solidFill>
                  <a:schemeClr val="tx1"/>
                </a:solidFill>
                <a:latin typeface="HGｺﾞｼｯｸE" panose="020B0909000000000000" pitchFamily="49" charset="-128"/>
                <a:ea typeface="HGｺﾞｼｯｸE" panose="020B0909000000000000" pitchFamily="49" charset="-128"/>
              </a:rPr>
              <a:t>、または出資している方</a:t>
            </a:r>
            <a:endParaRPr lang="en-US" altLang="ja-JP" sz="1200" dirty="0">
              <a:solidFill>
                <a:schemeClr val="tx1"/>
              </a:solidFill>
              <a:latin typeface="HGｺﾞｼｯｸE" panose="020B0909000000000000" pitchFamily="49" charset="-128"/>
              <a:ea typeface="HGｺﾞｼｯｸE" panose="020B0909000000000000" pitchFamily="49" charset="-128"/>
            </a:endParaRPr>
          </a:p>
          <a:p>
            <a:r>
              <a:rPr lang="ja-JP" altLang="en-US" sz="1200" dirty="0">
                <a:solidFill>
                  <a:schemeClr val="tx1"/>
                </a:solidFill>
                <a:latin typeface="HGｺﾞｼｯｸE" panose="020B0909000000000000" pitchFamily="49" charset="-128"/>
                <a:ea typeface="HGｺﾞｼｯｸE" panose="020B0909000000000000" pitchFamily="49" charset="-128"/>
              </a:rPr>
              <a:t>　　イ　当該企業の発行済株式総数又は出資総額の３分の２以上を複数の大企業</a:t>
            </a:r>
            <a:r>
              <a:rPr lang="ja-JP" altLang="en-US" sz="1200" dirty="0" smtClean="0">
                <a:solidFill>
                  <a:schemeClr val="tx1"/>
                </a:solidFill>
                <a:latin typeface="HGｺﾞｼｯｸE" panose="020B0909000000000000" pitchFamily="49" charset="-128"/>
                <a:ea typeface="HGｺﾞｼｯｸE" panose="020B0909000000000000" pitchFamily="49" charset="-128"/>
              </a:rPr>
              <a:t>が</a:t>
            </a:r>
            <a:endParaRPr lang="en-US" altLang="ja-JP" sz="1200" dirty="0" smtClean="0">
              <a:solidFill>
                <a:schemeClr val="tx1"/>
              </a:solidFill>
              <a:latin typeface="HGｺﾞｼｯｸE" panose="020B0909000000000000" pitchFamily="49" charset="-128"/>
              <a:ea typeface="HGｺﾞｼｯｸE" panose="020B0909000000000000" pitchFamily="49" charset="-128"/>
            </a:endParaRPr>
          </a:p>
          <a:p>
            <a:r>
              <a:rPr lang="ja-JP" altLang="en-US" sz="1200" dirty="0">
                <a:solidFill>
                  <a:schemeClr val="tx1"/>
                </a:solidFill>
                <a:latin typeface="HGｺﾞｼｯｸE" panose="020B0909000000000000" pitchFamily="49" charset="-128"/>
                <a:ea typeface="HGｺﾞｼｯｸE" panose="020B0909000000000000" pitchFamily="49" charset="-128"/>
              </a:rPr>
              <a:t>　</a:t>
            </a:r>
            <a:r>
              <a:rPr lang="ja-JP" altLang="en-US" sz="1200" dirty="0" smtClean="0">
                <a:solidFill>
                  <a:schemeClr val="tx1"/>
                </a:solidFill>
                <a:latin typeface="HGｺﾞｼｯｸE" panose="020B0909000000000000" pitchFamily="49" charset="-128"/>
                <a:ea typeface="HGｺﾞｼｯｸE" panose="020B0909000000000000" pitchFamily="49" charset="-128"/>
              </a:rPr>
              <a:t>　　　所有</a:t>
            </a:r>
            <a:r>
              <a:rPr lang="ja-JP" altLang="en-US" sz="1200" dirty="0">
                <a:solidFill>
                  <a:schemeClr val="tx1"/>
                </a:solidFill>
                <a:latin typeface="HGｺﾞｼｯｸE" panose="020B0909000000000000" pitchFamily="49" charset="-128"/>
                <a:ea typeface="HGｺﾞｼｯｸE" panose="020B0909000000000000" pitchFamily="49" charset="-128"/>
              </a:rPr>
              <a:t>している方</a:t>
            </a:r>
          </a:p>
          <a:p>
            <a:r>
              <a:rPr lang="ja-JP" altLang="en-US" sz="1200" dirty="0">
                <a:solidFill>
                  <a:schemeClr val="tx1"/>
                </a:solidFill>
                <a:latin typeface="HGｺﾞｼｯｸE" panose="020B0909000000000000" pitchFamily="49" charset="-128"/>
                <a:ea typeface="HGｺﾞｼｯｸE" panose="020B0909000000000000" pitchFamily="49" charset="-128"/>
              </a:rPr>
              <a:t>（３）代表者、役員又は株主のうち暴力団員（暴力団員による不当な行為の防止等</a:t>
            </a:r>
            <a:r>
              <a:rPr lang="ja-JP" altLang="en-US" sz="1200" dirty="0" smtClean="0">
                <a:solidFill>
                  <a:schemeClr val="tx1"/>
                </a:solidFill>
                <a:latin typeface="HGｺﾞｼｯｸE" panose="020B0909000000000000" pitchFamily="49" charset="-128"/>
                <a:ea typeface="HGｺﾞｼｯｸE" panose="020B0909000000000000" pitchFamily="49" charset="-128"/>
              </a:rPr>
              <a:t>に</a:t>
            </a:r>
            <a:endParaRPr lang="en-US" altLang="ja-JP" sz="1200" dirty="0" smtClean="0">
              <a:solidFill>
                <a:schemeClr val="tx1"/>
              </a:solidFill>
              <a:latin typeface="HGｺﾞｼｯｸE" panose="020B0909000000000000" pitchFamily="49" charset="-128"/>
              <a:ea typeface="HGｺﾞｼｯｸE" panose="020B0909000000000000" pitchFamily="49" charset="-128"/>
            </a:endParaRPr>
          </a:p>
          <a:p>
            <a:r>
              <a:rPr lang="ja-JP" altLang="en-US" sz="1200" dirty="0">
                <a:solidFill>
                  <a:schemeClr val="tx1"/>
                </a:solidFill>
                <a:latin typeface="HGｺﾞｼｯｸE" panose="020B0909000000000000" pitchFamily="49" charset="-128"/>
                <a:ea typeface="HGｺﾞｼｯｸE" panose="020B0909000000000000" pitchFamily="49" charset="-128"/>
              </a:rPr>
              <a:t>　</a:t>
            </a:r>
            <a:r>
              <a:rPr lang="ja-JP" altLang="en-US" sz="1200" dirty="0" smtClean="0">
                <a:solidFill>
                  <a:schemeClr val="tx1"/>
                </a:solidFill>
                <a:latin typeface="HGｺﾞｼｯｸE" panose="020B0909000000000000" pitchFamily="49" charset="-128"/>
                <a:ea typeface="HGｺﾞｼｯｸE" panose="020B0909000000000000" pitchFamily="49" charset="-128"/>
              </a:rPr>
              <a:t>　　関する法律（</a:t>
            </a:r>
            <a:r>
              <a:rPr lang="ja-JP" altLang="en-US" sz="1200" dirty="0">
                <a:solidFill>
                  <a:schemeClr val="tx1"/>
                </a:solidFill>
                <a:latin typeface="HGｺﾞｼｯｸE" panose="020B0909000000000000" pitchFamily="49" charset="-128"/>
                <a:ea typeface="HGｺﾞｼｯｸE" panose="020B0909000000000000" pitchFamily="49" charset="-128"/>
              </a:rPr>
              <a:t>平成３年法律第７７号）第２条第６号に規定する暴力団員をいう。）</a:t>
            </a:r>
            <a:r>
              <a:rPr lang="ja-JP" altLang="en-US" sz="1200" dirty="0" smtClean="0">
                <a:solidFill>
                  <a:schemeClr val="tx1"/>
                </a:solidFill>
                <a:latin typeface="HGｺﾞｼｯｸE" panose="020B0909000000000000" pitchFamily="49" charset="-128"/>
                <a:ea typeface="HGｺﾞｼｯｸE" panose="020B0909000000000000" pitchFamily="49" charset="-128"/>
              </a:rPr>
              <a:t>に</a:t>
            </a:r>
            <a:endParaRPr lang="en-US" altLang="ja-JP" sz="1200" dirty="0" smtClean="0">
              <a:solidFill>
                <a:schemeClr val="tx1"/>
              </a:solidFill>
              <a:latin typeface="HGｺﾞｼｯｸE" panose="020B0909000000000000" pitchFamily="49" charset="-128"/>
              <a:ea typeface="HGｺﾞｼｯｸE" panose="020B0909000000000000" pitchFamily="49" charset="-128"/>
            </a:endParaRPr>
          </a:p>
          <a:p>
            <a:r>
              <a:rPr lang="ja-JP" altLang="en-US" sz="1200" dirty="0">
                <a:solidFill>
                  <a:schemeClr val="tx1"/>
                </a:solidFill>
                <a:latin typeface="HGｺﾞｼｯｸE" panose="020B0909000000000000" pitchFamily="49" charset="-128"/>
                <a:ea typeface="HGｺﾞｼｯｸE" panose="020B0909000000000000" pitchFamily="49" charset="-128"/>
              </a:rPr>
              <a:t>　</a:t>
            </a:r>
            <a:r>
              <a:rPr lang="ja-JP" altLang="en-US" sz="1200" dirty="0" smtClean="0">
                <a:solidFill>
                  <a:schemeClr val="tx1"/>
                </a:solidFill>
                <a:latin typeface="HGｺﾞｼｯｸE" panose="020B0909000000000000" pitchFamily="49" charset="-128"/>
                <a:ea typeface="HGｺﾞｼｯｸE" panose="020B0909000000000000" pitchFamily="49" charset="-128"/>
              </a:rPr>
              <a:t>　　該当</a:t>
            </a:r>
            <a:r>
              <a:rPr lang="ja-JP" altLang="en-US" sz="1200" dirty="0">
                <a:solidFill>
                  <a:schemeClr val="tx1"/>
                </a:solidFill>
                <a:latin typeface="HGｺﾞｼｯｸE" panose="020B0909000000000000" pitchFamily="49" charset="-128"/>
                <a:ea typeface="HGｺﾞｼｯｸE" panose="020B0909000000000000" pitchFamily="49" charset="-128"/>
              </a:rPr>
              <a:t>する者がいない</a:t>
            </a:r>
            <a:r>
              <a:rPr lang="ja-JP" altLang="en-US" sz="1200" dirty="0" smtClean="0">
                <a:solidFill>
                  <a:schemeClr val="tx1"/>
                </a:solidFill>
                <a:latin typeface="HGｺﾞｼｯｸE" panose="020B0909000000000000" pitchFamily="49" charset="-128"/>
                <a:ea typeface="HGｺﾞｼｯｸE" panose="020B0909000000000000" pitchFamily="49" charset="-128"/>
              </a:rPr>
              <a:t>こと</a:t>
            </a:r>
            <a:endParaRPr lang="en-US" altLang="ja-JP" sz="1200" dirty="0" smtClean="0">
              <a:solidFill>
                <a:schemeClr val="tx1"/>
              </a:solidFill>
              <a:latin typeface="HGｺﾞｼｯｸE" panose="020B0909000000000000" pitchFamily="49" charset="-128"/>
              <a:ea typeface="HGｺﾞｼｯｸE" panose="020B0909000000000000" pitchFamily="49" charset="-128"/>
            </a:endParaRPr>
          </a:p>
          <a:p>
            <a:r>
              <a:rPr lang="ja-JP" altLang="en-US" sz="1200" dirty="0">
                <a:solidFill>
                  <a:schemeClr val="tx1"/>
                </a:solidFill>
                <a:latin typeface="HGｺﾞｼｯｸE" panose="020B0909000000000000" pitchFamily="49" charset="-128"/>
                <a:ea typeface="HGｺﾞｼｯｸE" panose="020B0909000000000000" pitchFamily="49" charset="-128"/>
              </a:rPr>
              <a:t>　</a:t>
            </a:r>
            <a:r>
              <a:rPr lang="ja-JP" altLang="en-US" sz="1200" dirty="0" smtClean="0">
                <a:solidFill>
                  <a:schemeClr val="tx1"/>
                </a:solidFill>
                <a:latin typeface="HGｺﾞｼｯｸE" panose="020B0909000000000000" pitchFamily="49" charset="-128"/>
                <a:ea typeface="HGｺﾞｼｯｸE" panose="020B0909000000000000" pitchFamily="49" charset="-128"/>
              </a:rPr>
              <a:t>　　</a:t>
            </a:r>
            <a:endParaRPr lang="ja-JP" altLang="en-US" sz="1200" dirty="0">
              <a:solidFill>
                <a:schemeClr val="tx1"/>
              </a:solidFill>
              <a:latin typeface="HGｺﾞｼｯｸE" panose="020B0909000000000000" pitchFamily="49" charset="-128"/>
              <a:ea typeface="HGｺﾞｼｯｸE" panose="020B0909000000000000" pitchFamily="49" charset="-128"/>
            </a:endParaRPr>
          </a:p>
        </p:txBody>
      </p:sp>
      <p:sp>
        <p:nvSpPr>
          <p:cNvPr id="7" name="正方形/長方形 6">
            <a:extLst>
              <a:ext uri="{FF2B5EF4-FFF2-40B4-BE49-F238E27FC236}">
                <a16:creationId xmlns:a16="http://schemas.microsoft.com/office/drawing/2014/main" xmlns="" id="{D08230FD-B4C3-471C-8CC5-1877DAEE6720}"/>
              </a:ext>
            </a:extLst>
          </p:cNvPr>
          <p:cNvSpPr/>
          <p:nvPr/>
        </p:nvSpPr>
        <p:spPr>
          <a:xfrm>
            <a:off x="133468" y="2593865"/>
            <a:ext cx="6520034" cy="3058740"/>
          </a:xfrm>
          <a:prstGeom prst="rect">
            <a:avLst/>
          </a:prstGeom>
          <a:solidFill>
            <a:schemeClr val="accent5">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HGｺﾞｼｯｸE" panose="020B0909000000000000" pitchFamily="49" charset="-128"/>
                <a:ea typeface="HGｺﾞｼｯｸE" panose="020B0909000000000000" pitchFamily="49" charset="-128"/>
              </a:rPr>
              <a:t>＜注意</a:t>
            </a:r>
            <a:r>
              <a:rPr lang="ja-JP" altLang="en-US" sz="1200" b="1" dirty="0">
                <a:solidFill>
                  <a:schemeClr val="tx1"/>
                </a:solidFill>
                <a:latin typeface="HGｺﾞｼｯｸE" panose="020B0909000000000000" pitchFamily="49" charset="-128"/>
                <a:ea typeface="HGｺﾞｼｯｸE" panose="020B0909000000000000" pitchFamily="49" charset="-128"/>
              </a:rPr>
              <a:t>事項</a:t>
            </a:r>
            <a:r>
              <a:rPr lang="ja-JP" altLang="en-US" sz="1200" b="1" dirty="0" smtClean="0">
                <a:solidFill>
                  <a:schemeClr val="tx1"/>
                </a:solidFill>
                <a:latin typeface="HGｺﾞｼｯｸE" panose="020B0909000000000000" pitchFamily="49" charset="-128"/>
                <a:ea typeface="HGｺﾞｼｯｸE" panose="020B0909000000000000" pitchFamily="49" charset="-128"/>
              </a:rPr>
              <a:t>＞</a:t>
            </a:r>
            <a:endParaRPr lang="en-US" altLang="ja-JP" sz="1200" b="1" dirty="0" smtClean="0">
              <a:solidFill>
                <a:schemeClr val="tx1"/>
              </a:solidFill>
              <a:latin typeface="HGｺﾞｼｯｸE" panose="020B0909000000000000" pitchFamily="49" charset="-128"/>
              <a:ea typeface="HGｺﾞｼｯｸE" panose="020B0909000000000000" pitchFamily="49" charset="-128"/>
            </a:endParaRPr>
          </a:p>
          <a:p>
            <a:endParaRPr lang="ja-JP" altLang="en-US" sz="1200" dirty="0">
              <a:solidFill>
                <a:schemeClr val="tx1"/>
              </a:solidFill>
              <a:latin typeface="HGｺﾞｼｯｸE" panose="020B0909000000000000" pitchFamily="49" charset="-128"/>
              <a:ea typeface="HGｺﾞｼｯｸE" panose="020B0909000000000000" pitchFamily="49" charset="-128"/>
            </a:endParaRPr>
          </a:p>
          <a:p>
            <a:pPr marL="171450" indent="-171450">
              <a:buFont typeface="Arial" panose="020B0604020202020204" pitchFamily="34" charset="0"/>
              <a:buChar char="•"/>
            </a:pPr>
            <a:r>
              <a:rPr lang="ja-JP" altLang="en-US" sz="1200" dirty="0" smtClean="0">
                <a:solidFill>
                  <a:schemeClr val="tx1"/>
                </a:solidFill>
                <a:latin typeface="HGｺﾞｼｯｸE" panose="020B0909000000000000" pitchFamily="49" charset="-128"/>
                <a:ea typeface="HGｺﾞｼｯｸE" panose="020B0909000000000000" pitchFamily="49" charset="-128"/>
              </a:rPr>
              <a:t>利用申請書</a:t>
            </a:r>
            <a:r>
              <a:rPr lang="ja-JP" altLang="en-US" sz="1200" dirty="0">
                <a:solidFill>
                  <a:schemeClr val="tx1"/>
                </a:solidFill>
                <a:latin typeface="HGｺﾞｼｯｸE" panose="020B0909000000000000" pitchFamily="49" charset="-128"/>
                <a:ea typeface="HGｺﾞｼｯｸE" panose="020B0909000000000000" pitchFamily="49" charset="-128"/>
              </a:rPr>
              <a:t>の受領後</a:t>
            </a:r>
            <a:r>
              <a:rPr lang="ja-JP" altLang="en-US" sz="1200" dirty="0" smtClean="0">
                <a:solidFill>
                  <a:schemeClr val="tx1"/>
                </a:solidFill>
                <a:latin typeface="HGｺﾞｼｯｸE" panose="020B0909000000000000" pitchFamily="49" charset="-128"/>
                <a:ea typeface="HGｺﾞｼｯｸE" panose="020B0909000000000000" pitchFamily="49" charset="-128"/>
              </a:rPr>
              <a:t>、ご希望に沿った業務</a:t>
            </a:r>
            <a:r>
              <a:rPr lang="ja-JP" altLang="en-US" sz="1200" dirty="0">
                <a:solidFill>
                  <a:schemeClr val="tx1"/>
                </a:solidFill>
                <a:latin typeface="HGｺﾞｼｯｸE" panose="020B0909000000000000" pitchFamily="49" charset="-128"/>
                <a:ea typeface="HGｺﾞｼｯｸE" panose="020B0909000000000000" pitchFamily="49" charset="-128"/>
              </a:rPr>
              <a:t>を</a:t>
            </a:r>
            <a:r>
              <a:rPr lang="ja-JP" altLang="en-US" sz="1200" dirty="0" smtClean="0">
                <a:solidFill>
                  <a:schemeClr val="tx1"/>
                </a:solidFill>
                <a:latin typeface="HGｺﾞｼｯｸE" panose="020B0909000000000000" pitchFamily="49" charset="-128"/>
                <a:ea typeface="HGｺﾞｼｯｸE" panose="020B0909000000000000" pitchFamily="49" charset="-128"/>
              </a:rPr>
              <a:t>お受け</a:t>
            </a:r>
            <a:r>
              <a:rPr lang="ja-JP" altLang="en-US" sz="1200" dirty="0">
                <a:solidFill>
                  <a:schemeClr val="tx1"/>
                </a:solidFill>
                <a:latin typeface="HGｺﾞｼｯｸE" panose="020B0909000000000000" pitchFamily="49" charset="-128"/>
                <a:ea typeface="HGｺﾞｼｯｸE" panose="020B0909000000000000" pitchFamily="49" charset="-128"/>
              </a:rPr>
              <a:t>できるかどうか</a:t>
            </a:r>
            <a:r>
              <a:rPr lang="ja-JP" altLang="en-US" sz="1200" dirty="0" smtClean="0">
                <a:solidFill>
                  <a:schemeClr val="tx1"/>
                </a:solidFill>
                <a:latin typeface="HGｺﾞｼｯｸE" panose="020B0909000000000000" pitchFamily="49" charset="-128"/>
                <a:ea typeface="HGｺﾞｼｯｸE" panose="020B0909000000000000" pitchFamily="49" charset="-128"/>
              </a:rPr>
              <a:t>、確認の</a:t>
            </a:r>
            <a:r>
              <a:rPr lang="ja-JP" altLang="en-US" sz="1200" dirty="0">
                <a:solidFill>
                  <a:schemeClr val="tx1"/>
                </a:solidFill>
                <a:latin typeface="HGｺﾞｼｯｸE" panose="020B0909000000000000" pitchFamily="49" charset="-128"/>
                <a:ea typeface="HGｺﾞｼｯｸE" panose="020B0909000000000000" pitchFamily="49" charset="-128"/>
              </a:rPr>
              <a:t>上</a:t>
            </a:r>
            <a:r>
              <a:rPr lang="ja-JP" altLang="en-US" sz="1200" dirty="0" smtClean="0">
                <a:solidFill>
                  <a:schemeClr val="tx1"/>
                </a:solidFill>
                <a:latin typeface="HGｺﾞｼｯｸE" panose="020B0909000000000000" pitchFamily="49" charset="-128"/>
                <a:ea typeface="HGｺﾞｼｯｸE" panose="020B0909000000000000" pitchFamily="49" charset="-128"/>
              </a:rPr>
              <a:t>ご連絡</a:t>
            </a:r>
            <a:r>
              <a:rPr lang="ja-JP" altLang="en-US" sz="1200" dirty="0">
                <a:solidFill>
                  <a:schemeClr val="tx1"/>
                </a:solidFill>
                <a:latin typeface="HGｺﾞｼｯｸE" panose="020B0909000000000000" pitchFamily="49" charset="-128"/>
                <a:ea typeface="HGｺﾞｼｯｸE" panose="020B0909000000000000" pitchFamily="49" charset="-128"/>
              </a:rPr>
              <a:t>します</a:t>
            </a:r>
            <a:r>
              <a:rPr lang="ja-JP" altLang="en-US" sz="1200" dirty="0" smtClean="0">
                <a:solidFill>
                  <a:schemeClr val="tx1"/>
                </a:solidFill>
                <a:latin typeface="HGｺﾞｼｯｸE" panose="020B0909000000000000" pitchFamily="49" charset="-128"/>
                <a:ea typeface="HGｺﾞｼｯｸE" panose="020B0909000000000000" pitchFamily="49" charset="-128"/>
              </a:rPr>
              <a:t>。あらかじめご了承</a:t>
            </a:r>
            <a:r>
              <a:rPr lang="ja-JP" altLang="en-US" sz="1200" dirty="0">
                <a:solidFill>
                  <a:schemeClr val="tx1"/>
                </a:solidFill>
                <a:latin typeface="HGｺﾞｼｯｸE" panose="020B0909000000000000" pitchFamily="49" charset="-128"/>
                <a:ea typeface="HGｺﾞｼｯｸE" panose="020B0909000000000000" pitchFamily="49" charset="-128"/>
              </a:rPr>
              <a:t>ください</a:t>
            </a:r>
            <a:r>
              <a:rPr lang="ja-JP" altLang="en-US" sz="1200" dirty="0" smtClean="0">
                <a:solidFill>
                  <a:schemeClr val="tx1"/>
                </a:solidFill>
                <a:latin typeface="HGｺﾞｼｯｸE" panose="020B0909000000000000" pitchFamily="49" charset="-128"/>
                <a:ea typeface="HGｺﾞｼｯｸE" panose="020B0909000000000000" pitchFamily="49" charset="-128"/>
              </a:rPr>
              <a:t>。</a:t>
            </a:r>
            <a:endParaRPr lang="en-US" altLang="ja-JP" sz="1200" dirty="0" smtClean="0">
              <a:solidFill>
                <a:schemeClr val="tx1"/>
              </a:solidFill>
              <a:latin typeface="HGｺﾞｼｯｸE" panose="020B0909000000000000" pitchFamily="49" charset="-128"/>
              <a:ea typeface="HGｺﾞｼｯｸE" panose="020B0909000000000000" pitchFamily="49" charset="-128"/>
            </a:endParaRPr>
          </a:p>
          <a:p>
            <a:pPr marL="171450" indent="-171450">
              <a:buFont typeface="Arial" panose="020B0604020202020204" pitchFamily="34" charset="0"/>
              <a:buChar char="•"/>
            </a:pPr>
            <a:r>
              <a:rPr lang="ja-JP" altLang="en-US" sz="1200" dirty="0" smtClean="0">
                <a:solidFill>
                  <a:schemeClr val="tx1"/>
                </a:solidFill>
                <a:latin typeface="HGｺﾞｼｯｸE" panose="020B0909000000000000" pitchFamily="49" charset="-128"/>
                <a:ea typeface="HGｺﾞｼｯｸE" panose="020B0909000000000000" pitchFamily="49" charset="-128"/>
              </a:rPr>
              <a:t>ご利用は年度で１回</a:t>
            </a:r>
            <a:r>
              <a:rPr lang="ja-JP" altLang="en-US" sz="1200" dirty="0">
                <a:solidFill>
                  <a:schemeClr val="tx1"/>
                </a:solidFill>
                <a:latin typeface="HGｺﾞｼｯｸE" panose="020B0909000000000000" pitchFamily="49" charset="-128"/>
                <a:ea typeface="HGｺﾞｼｯｸE" panose="020B0909000000000000" pitchFamily="49" charset="-128"/>
              </a:rPr>
              <a:t>（一部メニューのみご利用の</a:t>
            </a:r>
            <a:r>
              <a:rPr lang="ja-JP" altLang="en-US" sz="1200" dirty="0" smtClean="0">
                <a:solidFill>
                  <a:schemeClr val="tx1"/>
                </a:solidFill>
                <a:latin typeface="HGｺﾞｼｯｸE" panose="020B0909000000000000" pitchFamily="49" charset="-128"/>
                <a:ea typeface="HGｺﾞｼｯｸE" panose="020B0909000000000000" pitchFamily="49" charset="-128"/>
              </a:rPr>
              <a:t>場合も含む）のみとさせていただきます。</a:t>
            </a:r>
            <a:endParaRPr lang="en-US" altLang="ja-JP" sz="1200" dirty="0" smtClean="0">
              <a:solidFill>
                <a:schemeClr val="tx1"/>
              </a:solidFill>
              <a:latin typeface="HGｺﾞｼｯｸE" panose="020B0909000000000000" pitchFamily="49" charset="-128"/>
              <a:ea typeface="HGｺﾞｼｯｸE" panose="020B0909000000000000" pitchFamily="49" charset="-128"/>
            </a:endParaRPr>
          </a:p>
          <a:p>
            <a:pPr marL="171450" indent="-171450">
              <a:buFont typeface="Arial" panose="020B0604020202020204" pitchFamily="34" charset="0"/>
              <a:buChar char="•"/>
            </a:pPr>
            <a:r>
              <a:rPr lang="ja-JP" altLang="en-US" sz="1200" dirty="0" smtClean="0">
                <a:solidFill>
                  <a:schemeClr val="tx1"/>
                </a:solidFill>
                <a:latin typeface="HGｺﾞｼｯｸE" panose="020B0909000000000000" pitchFamily="49" charset="-128"/>
                <a:ea typeface="HGｺﾞｼｯｸE" panose="020B0909000000000000" pitchFamily="49" charset="-128"/>
              </a:rPr>
              <a:t>所定の業務を超える範囲は有料となります。また渡航費・宿泊費等はご負担となります。</a:t>
            </a:r>
            <a:endParaRPr lang="ja-JP" altLang="en-US" sz="1200" dirty="0">
              <a:solidFill>
                <a:schemeClr val="tx1"/>
              </a:solidFill>
              <a:latin typeface="HGｺﾞｼｯｸE" panose="020B0909000000000000" pitchFamily="49" charset="-128"/>
              <a:ea typeface="HGｺﾞｼｯｸE" panose="020B0909000000000000" pitchFamily="49" charset="-128"/>
            </a:endParaRPr>
          </a:p>
          <a:p>
            <a:pPr marL="171450" indent="-171450">
              <a:buFont typeface="Arial" panose="020B0604020202020204" pitchFamily="34" charset="0"/>
              <a:buChar char="•"/>
            </a:pPr>
            <a:r>
              <a:rPr lang="ja-JP" altLang="en-US" sz="1200" dirty="0" smtClean="0">
                <a:solidFill>
                  <a:schemeClr val="tx1"/>
                </a:solidFill>
                <a:latin typeface="HGｺﾞｼｯｸE" panose="020B0909000000000000" pitchFamily="49" charset="-128"/>
                <a:ea typeface="HGｺﾞｼｯｸE" panose="020B0909000000000000" pitchFamily="49" charset="-128"/>
              </a:rPr>
              <a:t>利用</a:t>
            </a:r>
            <a:r>
              <a:rPr lang="ja-JP" altLang="en-US" sz="1200" dirty="0">
                <a:solidFill>
                  <a:schemeClr val="tx1"/>
                </a:solidFill>
                <a:latin typeface="HGｺﾞｼｯｸE" panose="020B0909000000000000" pitchFamily="49" charset="-128"/>
                <a:ea typeface="HGｺﾞｼｯｸE" panose="020B0909000000000000" pitchFamily="49" charset="-128"/>
              </a:rPr>
              <a:t>申込の内容に応じ、余裕をもってお早めにお申込みください。お申込みの段階で時間的な余裕等がない場合、ご希望の支援業務を実施できない</a:t>
            </a:r>
            <a:r>
              <a:rPr lang="ja-JP" altLang="en-US" sz="1200" dirty="0" smtClean="0">
                <a:solidFill>
                  <a:schemeClr val="tx1"/>
                </a:solidFill>
                <a:latin typeface="HGｺﾞｼｯｸE" panose="020B0909000000000000" pitchFamily="49" charset="-128"/>
                <a:ea typeface="HGｺﾞｼｯｸE" panose="020B0909000000000000" pitchFamily="49" charset="-128"/>
              </a:rPr>
              <a:t>場合はご利用</a:t>
            </a:r>
            <a:r>
              <a:rPr lang="ja-JP" altLang="en-US" sz="1200" dirty="0">
                <a:solidFill>
                  <a:schemeClr val="tx1"/>
                </a:solidFill>
                <a:latin typeface="HGｺﾞｼｯｸE" panose="020B0909000000000000" pitchFamily="49" charset="-128"/>
                <a:ea typeface="HGｺﾞｼｯｸE" panose="020B0909000000000000" pitchFamily="49" charset="-128"/>
              </a:rPr>
              <a:t>をお断りすることがあります。具体的な申込期限</a:t>
            </a:r>
            <a:r>
              <a:rPr lang="ja-JP" altLang="en-US" sz="1200" dirty="0" smtClean="0">
                <a:solidFill>
                  <a:schemeClr val="tx1"/>
                </a:solidFill>
                <a:latin typeface="HGｺﾞｼｯｸE" panose="020B0909000000000000" pitchFamily="49" charset="-128"/>
                <a:ea typeface="HGｺﾞｼｯｸE" panose="020B0909000000000000" pitchFamily="49" charset="-128"/>
              </a:rPr>
              <a:t>はおおむね次</a:t>
            </a:r>
            <a:r>
              <a:rPr lang="ja-JP" altLang="en-US" sz="1200" dirty="0">
                <a:solidFill>
                  <a:schemeClr val="tx1"/>
                </a:solidFill>
                <a:latin typeface="HGｺﾞｼｯｸE" panose="020B0909000000000000" pitchFamily="49" charset="-128"/>
                <a:ea typeface="HGｺﾞｼｯｸE" panose="020B0909000000000000" pitchFamily="49" charset="-128"/>
              </a:rPr>
              <a:t>のとおりです</a:t>
            </a:r>
            <a:r>
              <a:rPr lang="ja-JP" altLang="en-US" sz="1200" dirty="0" smtClean="0">
                <a:solidFill>
                  <a:schemeClr val="tx1"/>
                </a:solidFill>
                <a:latin typeface="HGｺﾞｼｯｸE" panose="020B0909000000000000" pitchFamily="49" charset="-128"/>
                <a:ea typeface="HGｺﾞｼｯｸE" panose="020B0909000000000000" pitchFamily="49" charset="-128"/>
              </a:rPr>
              <a:t>。</a:t>
            </a:r>
            <a:endParaRPr lang="en-US" altLang="ja-JP" sz="1050" dirty="0">
              <a:solidFill>
                <a:schemeClr val="tx1"/>
              </a:solidFill>
              <a:latin typeface="HGｺﾞｼｯｸE" panose="020B0909000000000000" pitchFamily="49" charset="-128"/>
              <a:ea typeface="HGｺﾞｼｯｸE" panose="020B0909000000000000" pitchFamily="49" charset="-128"/>
            </a:endParaRPr>
          </a:p>
          <a:p>
            <a:r>
              <a:rPr lang="ja-JP" altLang="en-US" sz="1200" dirty="0">
                <a:solidFill>
                  <a:schemeClr val="tx1"/>
                </a:solidFill>
                <a:latin typeface="HGｺﾞｼｯｸE" panose="020B0909000000000000" pitchFamily="49" charset="-128"/>
                <a:ea typeface="HGｺﾞｼｯｸE" panose="020B0909000000000000" pitchFamily="49" charset="-128"/>
              </a:rPr>
              <a:t>　　①</a:t>
            </a:r>
            <a:r>
              <a:rPr lang="ja-JP" altLang="en-US" sz="1200" dirty="0" smtClean="0">
                <a:solidFill>
                  <a:schemeClr val="tx1"/>
                </a:solidFill>
                <a:latin typeface="HGｺﾞｼｯｸE" panose="020B0909000000000000" pitchFamily="49" charset="-128"/>
                <a:ea typeface="HGｺﾞｼｯｸE" panose="020B0909000000000000" pitchFamily="49" charset="-128"/>
              </a:rPr>
              <a:t>商談</a:t>
            </a:r>
            <a:r>
              <a:rPr lang="ja-JP" altLang="en-US" sz="1200" dirty="0">
                <a:solidFill>
                  <a:schemeClr val="tx1"/>
                </a:solidFill>
                <a:latin typeface="HGｺﾞｼｯｸE" panose="020B0909000000000000" pitchFamily="49" charset="-128"/>
                <a:ea typeface="HGｺﾞｼｯｸE" panose="020B0909000000000000" pitchFamily="49" charset="-128"/>
              </a:rPr>
              <a:t>等候補企業のリストアップ</a:t>
            </a:r>
            <a:r>
              <a:rPr lang="ja-JP" altLang="en-US" sz="1200" dirty="0" smtClean="0">
                <a:solidFill>
                  <a:schemeClr val="tx1"/>
                </a:solidFill>
                <a:latin typeface="HGｺﾞｼｯｸE" panose="020B0909000000000000" pitchFamily="49" charset="-128"/>
                <a:ea typeface="HGｺﾞｼｯｸE" panose="020B0909000000000000" pitchFamily="49" charset="-128"/>
              </a:rPr>
              <a:t>：入手希望</a:t>
            </a:r>
            <a:r>
              <a:rPr lang="ja-JP" altLang="en-US" sz="1200" dirty="0">
                <a:solidFill>
                  <a:schemeClr val="tx1"/>
                </a:solidFill>
                <a:latin typeface="HGｺﾞｼｯｸE" panose="020B0909000000000000" pitchFamily="49" charset="-128"/>
                <a:ea typeface="HGｺﾞｼｯｸE" panose="020B0909000000000000" pitchFamily="49" charset="-128"/>
              </a:rPr>
              <a:t>日</a:t>
            </a:r>
            <a:r>
              <a:rPr lang="ja-JP" altLang="en-US" sz="1200" dirty="0" smtClean="0">
                <a:solidFill>
                  <a:schemeClr val="tx1"/>
                </a:solidFill>
                <a:latin typeface="HGｺﾞｼｯｸE" panose="020B0909000000000000" pitchFamily="49" charset="-128"/>
                <a:ea typeface="HGｺﾞｼｯｸE" panose="020B0909000000000000" pitchFamily="49" charset="-128"/>
              </a:rPr>
              <a:t>の</a:t>
            </a:r>
            <a:r>
              <a:rPr lang="ja-JP" altLang="en-US" sz="1200" b="1" u="sng" dirty="0">
                <a:solidFill>
                  <a:schemeClr val="tx1"/>
                </a:solidFill>
                <a:latin typeface="HGｺﾞｼｯｸE" panose="020B0909000000000000" pitchFamily="49" charset="-128"/>
                <a:ea typeface="HGｺﾞｼｯｸE" panose="020B0909000000000000" pitchFamily="49" charset="-128"/>
              </a:rPr>
              <a:t>１か月前</a:t>
            </a:r>
            <a:r>
              <a:rPr lang="ja-JP" altLang="en-US" sz="1200" b="1" u="sng" dirty="0" smtClean="0">
                <a:solidFill>
                  <a:schemeClr val="tx1"/>
                </a:solidFill>
                <a:latin typeface="HGｺﾞｼｯｸE" panose="020B0909000000000000" pitchFamily="49" charset="-128"/>
                <a:ea typeface="HGｺﾞｼｯｸE" panose="020B0909000000000000" pitchFamily="49" charset="-128"/>
              </a:rPr>
              <a:t>まで</a:t>
            </a:r>
            <a:endParaRPr lang="en-US" altLang="ja-JP" sz="1200" b="1" u="sng" dirty="0" smtClean="0">
              <a:solidFill>
                <a:schemeClr val="tx1"/>
              </a:solidFill>
              <a:latin typeface="HGｺﾞｼｯｸE" panose="020B0909000000000000" pitchFamily="49" charset="-128"/>
              <a:ea typeface="HGｺﾞｼｯｸE" panose="020B0909000000000000" pitchFamily="49" charset="-128"/>
            </a:endParaRPr>
          </a:p>
          <a:p>
            <a:r>
              <a:rPr lang="ja-JP" altLang="en-US" sz="1200" b="1" dirty="0">
                <a:solidFill>
                  <a:schemeClr val="tx1"/>
                </a:solidFill>
                <a:latin typeface="HGｺﾞｼｯｸE" panose="020B0909000000000000" pitchFamily="49" charset="-128"/>
                <a:ea typeface="HGｺﾞｼｯｸE" panose="020B0909000000000000" pitchFamily="49" charset="-128"/>
              </a:rPr>
              <a:t>　</a:t>
            </a:r>
            <a:r>
              <a:rPr lang="ja-JP" altLang="en-US" sz="1200" dirty="0">
                <a:solidFill>
                  <a:schemeClr val="tx1"/>
                </a:solidFill>
                <a:latin typeface="HGｺﾞｼｯｸE" panose="020B0909000000000000" pitchFamily="49" charset="-128"/>
                <a:ea typeface="HGｺﾞｼｯｸE" panose="020B0909000000000000" pitchFamily="49" charset="-128"/>
              </a:rPr>
              <a:t>  </a:t>
            </a:r>
            <a:r>
              <a:rPr lang="ja-JP" altLang="en-US" sz="1200" dirty="0" smtClean="0">
                <a:solidFill>
                  <a:schemeClr val="tx1"/>
                </a:solidFill>
                <a:latin typeface="HGｺﾞｼｯｸE" panose="020B0909000000000000" pitchFamily="49" charset="-128"/>
                <a:ea typeface="HGｺﾞｼｯｸE" panose="020B0909000000000000" pitchFamily="49" charset="-128"/>
              </a:rPr>
              <a:t>②（リストアップ後の）アポイントメント</a:t>
            </a:r>
            <a:r>
              <a:rPr lang="ja-JP" altLang="en-US" sz="1200" dirty="0">
                <a:solidFill>
                  <a:schemeClr val="tx1"/>
                </a:solidFill>
                <a:latin typeface="HGｺﾞｼｯｸE" panose="020B0909000000000000" pitchFamily="49" charset="-128"/>
                <a:ea typeface="HGｺﾞｼｯｸE" panose="020B0909000000000000" pitchFamily="49" charset="-128"/>
              </a:rPr>
              <a:t>の手配</a:t>
            </a:r>
            <a:r>
              <a:rPr lang="en-US" altLang="ja-JP" sz="1200" dirty="0" smtClean="0">
                <a:solidFill>
                  <a:schemeClr val="tx1"/>
                </a:solidFill>
                <a:latin typeface="HGｺﾞｼｯｸE" panose="020B0909000000000000" pitchFamily="49" charset="-128"/>
                <a:ea typeface="HGｺﾞｼｯｸE" panose="020B0909000000000000" pitchFamily="49" charset="-128"/>
              </a:rPr>
              <a:t>:</a:t>
            </a:r>
            <a:r>
              <a:rPr lang="ja-JP" altLang="en-US" sz="1200" dirty="0" smtClean="0">
                <a:solidFill>
                  <a:schemeClr val="tx1"/>
                </a:solidFill>
                <a:latin typeface="HGｺﾞｼｯｸE" panose="020B0909000000000000" pitchFamily="49" charset="-128"/>
                <a:ea typeface="HGｺﾞｼｯｸE" panose="020B0909000000000000" pitchFamily="49" charset="-128"/>
              </a:rPr>
              <a:t>面談</a:t>
            </a:r>
            <a:r>
              <a:rPr lang="ja-JP" altLang="en-US" sz="1200" dirty="0">
                <a:solidFill>
                  <a:schemeClr val="tx1"/>
                </a:solidFill>
                <a:latin typeface="HGｺﾞｼｯｸE" panose="020B0909000000000000" pitchFamily="49" charset="-128"/>
                <a:ea typeface="HGｺﾞｼｯｸE" panose="020B0909000000000000" pitchFamily="49" charset="-128"/>
              </a:rPr>
              <a:t>希望</a:t>
            </a:r>
            <a:r>
              <a:rPr lang="ja-JP" altLang="en-US" sz="1200" dirty="0" smtClean="0">
                <a:solidFill>
                  <a:schemeClr val="tx1"/>
                </a:solidFill>
                <a:latin typeface="HGｺﾞｼｯｸE" panose="020B0909000000000000" pitchFamily="49" charset="-128"/>
                <a:ea typeface="HGｺﾞｼｯｸE" panose="020B0909000000000000" pitchFamily="49" charset="-128"/>
              </a:rPr>
              <a:t>日</a:t>
            </a:r>
            <a:r>
              <a:rPr lang="ja-JP" altLang="en-US" sz="1200" dirty="0">
                <a:solidFill>
                  <a:schemeClr val="tx1"/>
                </a:solidFill>
                <a:latin typeface="HGｺﾞｼｯｸE" panose="020B0909000000000000" pitchFamily="49" charset="-128"/>
                <a:ea typeface="HGｺﾞｼｯｸE" panose="020B0909000000000000" pitchFamily="49" charset="-128"/>
              </a:rPr>
              <a:t>の</a:t>
            </a:r>
            <a:r>
              <a:rPr lang="ja-JP" altLang="en-US" sz="1200" b="1" u="sng" dirty="0">
                <a:solidFill>
                  <a:schemeClr val="tx1"/>
                </a:solidFill>
                <a:latin typeface="HGｺﾞｼｯｸE" panose="020B0909000000000000" pitchFamily="49" charset="-128"/>
                <a:ea typeface="HGｺﾞｼｯｸE" panose="020B0909000000000000" pitchFamily="49" charset="-128"/>
              </a:rPr>
              <a:t>１か月前</a:t>
            </a:r>
            <a:r>
              <a:rPr lang="ja-JP" altLang="en-US" sz="1200" b="1" u="sng" dirty="0" smtClean="0">
                <a:solidFill>
                  <a:schemeClr val="tx1"/>
                </a:solidFill>
                <a:latin typeface="HGｺﾞｼｯｸE" panose="020B0909000000000000" pitchFamily="49" charset="-128"/>
                <a:ea typeface="HGｺﾞｼｯｸE" panose="020B0909000000000000" pitchFamily="49" charset="-128"/>
              </a:rPr>
              <a:t>まで</a:t>
            </a:r>
            <a:endParaRPr lang="en-US" altLang="ja-JP" sz="1200" b="1" u="sng" dirty="0">
              <a:solidFill>
                <a:schemeClr val="tx1"/>
              </a:solidFill>
              <a:latin typeface="HGｺﾞｼｯｸE" panose="020B0909000000000000" pitchFamily="49" charset="-128"/>
              <a:ea typeface="HGｺﾞｼｯｸE" panose="020B0909000000000000" pitchFamily="49" charset="-128"/>
            </a:endParaRPr>
          </a:p>
          <a:p>
            <a:pPr marL="171450" indent="-171450">
              <a:buFont typeface="Arial" panose="020B0604020202020204" pitchFamily="34" charset="0"/>
              <a:buChar char="•"/>
            </a:pPr>
            <a:r>
              <a:rPr lang="en-US" altLang="ja-JP" sz="1200" dirty="0" smtClean="0">
                <a:solidFill>
                  <a:schemeClr val="tx1"/>
                </a:solidFill>
                <a:latin typeface="HGｺﾞｼｯｸE" panose="020B0909000000000000" pitchFamily="49" charset="-128"/>
                <a:ea typeface="HGｺﾞｼｯｸE" panose="020B0909000000000000" pitchFamily="49" charset="-128"/>
              </a:rPr>
              <a:t>WEB</a:t>
            </a:r>
            <a:r>
              <a:rPr lang="ja-JP" altLang="en-US" sz="1200" dirty="0" err="1" smtClean="0">
                <a:solidFill>
                  <a:schemeClr val="tx1"/>
                </a:solidFill>
                <a:latin typeface="HGｺﾞｼｯｸE" panose="020B0909000000000000" pitchFamily="49" charset="-128"/>
                <a:ea typeface="HGｺﾞｼｯｸE" panose="020B0909000000000000" pitchFamily="49" charset="-128"/>
              </a:rPr>
              <a:t>での</a:t>
            </a:r>
            <a:r>
              <a:rPr lang="ja-JP" altLang="en-US" sz="1200" dirty="0" smtClean="0">
                <a:solidFill>
                  <a:schemeClr val="tx1"/>
                </a:solidFill>
                <a:latin typeface="HGｺﾞｼｯｸE" panose="020B0909000000000000" pitchFamily="49" charset="-128"/>
                <a:ea typeface="HGｺﾞｼｯｸE" panose="020B0909000000000000" pitchFamily="49" charset="-128"/>
              </a:rPr>
              <a:t>面談については、現地企業・委託先の同意があった場合に限らせていただきます。</a:t>
            </a:r>
            <a:endParaRPr lang="en-US" altLang="ja-JP" sz="1200" dirty="0" smtClean="0">
              <a:solidFill>
                <a:schemeClr val="tx1"/>
              </a:solidFill>
              <a:latin typeface="HGｺﾞｼｯｸE" panose="020B0909000000000000" pitchFamily="49" charset="-128"/>
              <a:ea typeface="HGｺﾞｼｯｸE" panose="020B0909000000000000" pitchFamily="49" charset="-128"/>
            </a:endParaRPr>
          </a:p>
          <a:p>
            <a:pPr marL="171450" indent="-171450">
              <a:buFont typeface="Arial" panose="020B0604020202020204" pitchFamily="34" charset="0"/>
              <a:buChar char="•"/>
            </a:pPr>
            <a:r>
              <a:rPr lang="ja-JP" altLang="en-US" sz="1200" dirty="0" smtClean="0">
                <a:solidFill>
                  <a:schemeClr val="tx1"/>
                </a:solidFill>
                <a:latin typeface="HGｺﾞｼｯｸE" panose="020B0909000000000000" pitchFamily="49" charset="-128"/>
                <a:ea typeface="HGｺﾞｼｯｸE" panose="020B0909000000000000" pitchFamily="49" charset="-128"/>
              </a:rPr>
              <a:t>天災</a:t>
            </a:r>
            <a:r>
              <a:rPr lang="ja-JP" altLang="en-US" sz="1200" dirty="0">
                <a:solidFill>
                  <a:schemeClr val="tx1"/>
                </a:solidFill>
                <a:latin typeface="HGｺﾞｼｯｸE" panose="020B0909000000000000" pitchFamily="49" charset="-128"/>
                <a:ea typeface="HGｺﾞｼｯｸE" panose="020B0909000000000000" pitchFamily="49" charset="-128"/>
              </a:rPr>
              <a:t>・人災等の災害</a:t>
            </a:r>
            <a:r>
              <a:rPr lang="ja-JP" altLang="en-US" sz="1200" dirty="0" smtClean="0">
                <a:solidFill>
                  <a:schemeClr val="tx1"/>
                </a:solidFill>
                <a:latin typeface="HGｺﾞｼｯｸE" panose="020B0909000000000000" pitchFamily="49" charset="-128"/>
                <a:ea typeface="HGｺﾞｼｯｸE" panose="020B0909000000000000" pitchFamily="49" charset="-128"/>
              </a:rPr>
              <a:t>やその他不可抗力</a:t>
            </a:r>
            <a:r>
              <a:rPr lang="ja-JP" altLang="en-US" sz="1200" dirty="0">
                <a:solidFill>
                  <a:schemeClr val="tx1"/>
                </a:solidFill>
                <a:latin typeface="HGｺﾞｼｯｸE" panose="020B0909000000000000" pitchFamily="49" charset="-128"/>
                <a:ea typeface="HGｺﾞｼｯｸE" panose="020B0909000000000000" pitchFamily="49" charset="-128"/>
              </a:rPr>
              <a:t>に</a:t>
            </a:r>
            <a:r>
              <a:rPr lang="ja-JP" altLang="en-US" sz="1200" dirty="0" smtClean="0">
                <a:solidFill>
                  <a:schemeClr val="tx1"/>
                </a:solidFill>
                <a:latin typeface="HGｺﾞｼｯｸE" panose="020B0909000000000000" pitchFamily="49" charset="-128"/>
                <a:ea typeface="HGｺﾞｼｯｸE" panose="020B0909000000000000" pitchFamily="49" charset="-128"/>
              </a:rPr>
              <a:t>よる中止、本事業に</a:t>
            </a:r>
            <a:r>
              <a:rPr lang="ja-JP" altLang="en-US" sz="1200" dirty="0">
                <a:solidFill>
                  <a:schemeClr val="tx1"/>
                </a:solidFill>
                <a:latin typeface="HGｺﾞｼｯｸE" panose="020B0909000000000000" pitchFamily="49" charset="-128"/>
                <a:ea typeface="HGｺﾞｼｯｸE" panose="020B0909000000000000" pitchFamily="49" charset="-128"/>
              </a:rPr>
              <a:t>おける商談・取引により</a:t>
            </a:r>
            <a:r>
              <a:rPr lang="ja-JP" altLang="en-US" sz="1200" dirty="0" smtClean="0">
                <a:solidFill>
                  <a:schemeClr val="tx1"/>
                </a:solidFill>
                <a:latin typeface="HGｺﾞｼｯｸE" panose="020B0909000000000000" pitchFamily="49" charset="-128"/>
                <a:ea typeface="HGｺﾞｼｯｸE" panose="020B0909000000000000" pitchFamily="49" charset="-128"/>
              </a:rPr>
              <a:t>、万一</a:t>
            </a:r>
            <a:r>
              <a:rPr lang="ja-JP" altLang="en-US" sz="1200" dirty="0">
                <a:solidFill>
                  <a:schemeClr val="tx1"/>
                </a:solidFill>
                <a:latin typeface="HGｺﾞｼｯｸE" panose="020B0909000000000000" pitchFamily="49" charset="-128"/>
                <a:ea typeface="HGｺﾞｼｯｸE" panose="020B0909000000000000" pitchFamily="49" charset="-128"/>
              </a:rPr>
              <a:t>損害や不利益を被る事態が生じても、主催者および受託事業者は一切の責任を負いかねますので</a:t>
            </a:r>
            <a:r>
              <a:rPr lang="ja-JP" altLang="en-US" sz="1200" dirty="0" smtClean="0">
                <a:solidFill>
                  <a:schemeClr val="tx1"/>
                </a:solidFill>
                <a:latin typeface="HGｺﾞｼｯｸE" panose="020B0909000000000000" pitchFamily="49" charset="-128"/>
                <a:ea typeface="HGｺﾞｼｯｸE" panose="020B0909000000000000" pitchFamily="49" charset="-128"/>
              </a:rPr>
              <a:t>、予め</a:t>
            </a:r>
            <a:r>
              <a:rPr lang="ja-JP" altLang="en-US" sz="1200" dirty="0">
                <a:solidFill>
                  <a:schemeClr val="tx1"/>
                </a:solidFill>
                <a:latin typeface="HGｺﾞｼｯｸE" panose="020B0909000000000000" pitchFamily="49" charset="-128"/>
                <a:ea typeface="HGｺﾞｼｯｸE" panose="020B0909000000000000" pitchFamily="49" charset="-128"/>
              </a:rPr>
              <a:t>ご了承下さい</a:t>
            </a:r>
            <a:r>
              <a:rPr lang="ja-JP" altLang="en-US" sz="1200" dirty="0" smtClean="0">
                <a:solidFill>
                  <a:schemeClr val="tx1"/>
                </a:solidFill>
                <a:latin typeface="HGｺﾞｼｯｸE" panose="020B0909000000000000" pitchFamily="49" charset="-128"/>
                <a:ea typeface="HGｺﾞｼｯｸE" panose="020B0909000000000000" pitchFamily="49" charset="-128"/>
              </a:rPr>
              <a:t>。</a:t>
            </a:r>
            <a:endParaRPr lang="en-US" altLang="ja-JP" sz="1200" dirty="0" smtClean="0">
              <a:solidFill>
                <a:schemeClr val="tx1"/>
              </a:solidFill>
              <a:latin typeface="HGｺﾞｼｯｸE" panose="020B0909000000000000" pitchFamily="49" charset="-128"/>
              <a:ea typeface="HGｺﾞｼｯｸE" panose="020B0909000000000000" pitchFamily="49" charset="-128"/>
            </a:endParaRPr>
          </a:p>
          <a:p>
            <a:pPr marL="171450" indent="-171450">
              <a:buFont typeface="Arial" panose="020B0604020202020204" pitchFamily="34" charset="0"/>
              <a:buChar char="•"/>
            </a:pPr>
            <a:r>
              <a:rPr lang="ja-JP" altLang="en-US" sz="1200" dirty="0" smtClean="0">
                <a:solidFill>
                  <a:schemeClr val="tx1"/>
                </a:solidFill>
                <a:latin typeface="HGｺﾞｼｯｸE" panose="020B0909000000000000" pitchFamily="49" charset="-128"/>
                <a:ea typeface="HGｺﾞｼｯｸE" panose="020B0909000000000000" pitchFamily="49" charset="-128"/>
              </a:rPr>
              <a:t>詳細</a:t>
            </a:r>
            <a:r>
              <a:rPr lang="ja-JP" altLang="en-US" sz="1200" dirty="0">
                <a:solidFill>
                  <a:schemeClr val="tx1"/>
                </a:solidFill>
                <a:latin typeface="HGｺﾞｼｯｸE" panose="020B0909000000000000" pitchFamily="49" charset="-128"/>
                <a:ea typeface="HGｺﾞｼｯｸE" panose="020B0909000000000000" pitchFamily="49" charset="-128"/>
              </a:rPr>
              <a:t>は</a:t>
            </a:r>
            <a:r>
              <a:rPr lang="en-US" altLang="ja-JP" sz="1200" dirty="0" smtClean="0">
                <a:solidFill>
                  <a:schemeClr val="tx1"/>
                </a:solidFill>
                <a:latin typeface="HGｺﾞｼｯｸE" panose="020B0909000000000000" pitchFamily="49" charset="-128"/>
                <a:ea typeface="HGｺﾞｼｯｸE" panose="020B0909000000000000" pitchFamily="49" charset="-128"/>
              </a:rPr>
              <a:t>KOBS</a:t>
            </a:r>
            <a:r>
              <a:rPr lang="ja-JP" altLang="en-US" sz="1200" dirty="0" smtClean="0">
                <a:solidFill>
                  <a:schemeClr val="tx1"/>
                </a:solidFill>
                <a:latin typeface="HGｺﾞｼｯｸE" panose="020B0909000000000000" pitchFamily="49" charset="-128"/>
                <a:ea typeface="HGｺﾞｼｯｸE" panose="020B0909000000000000" pitchFamily="49" charset="-128"/>
              </a:rPr>
              <a:t>の</a:t>
            </a:r>
            <a:r>
              <a:rPr lang="en-US" altLang="ja-JP" sz="1200" dirty="0" smtClean="0">
                <a:solidFill>
                  <a:schemeClr val="tx1"/>
                </a:solidFill>
                <a:latin typeface="HGｺﾞｼｯｸE" panose="020B0909000000000000" pitchFamily="49" charset="-128"/>
                <a:ea typeface="HGｺﾞｼｯｸE" panose="020B0909000000000000" pitchFamily="49" charset="-128"/>
              </a:rPr>
              <a:t>HP</a:t>
            </a:r>
            <a:r>
              <a:rPr lang="ja-JP" altLang="en-US" sz="1200" dirty="0" smtClean="0">
                <a:solidFill>
                  <a:schemeClr val="tx1"/>
                </a:solidFill>
                <a:latin typeface="HGｺﾞｼｯｸE" panose="020B0909000000000000" pitchFamily="49" charset="-128"/>
                <a:ea typeface="HGｺﾞｼｯｸE" panose="020B0909000000000000" pitchFamily="49" charset="-128"/>
              </a:rPr>
              <a:t>（</a:t>
            </a:r>
            <a:r>
              <a:rPr lang="en-US" altLang="ja-JP" sz="1200" dirty="0" smtClean="0">
                <a:solidFill>
                  <a:schemeClr val="tx1"/>
                </a:solidFill>
                <a:latin typeface="HGｺﾞｼｯｸE" panose="020B0909000000000000" pitchFamily="49" charset="-128"/>
                <a:ea typeface="HGｺﾞｼｯｸE" panose="020B0909000000000000" pitchFamily="49" charset="-128"/>
              </a:rPr>
              <a:t>https</a:t>
            </a:r>
            <a:r>
              <a:rPr lang="en-US" altLang="ja-JP" sz="1200" dirty="0">
                <a:solidFill>
                  <a:schemeClr val="tx1"/>
                </a:solidFill>
                <a:latin typeface="HGｺﾞｼｯｸE" panose="020B0909000000000000" pitchFamily="49" charset="-128"/>
                <a:ea typeface="HGｺﾞｼｯｸE" panose="020B0909000000000000" pitchFamily="49" charset="-128"/>
              </a:rPr>
              <a:t>://www.kawasaki-net.ne.jp/kobs/kobs.html</a:t>
            </a:r>
            <a:r>
              <a:rPr lang="ja-JP" altLang="en-US" sz="1200" dirty="0">
                <a:solidFill>
                  <a:schemeClr val="tx1"/>
                </a:solidFill>
                <a:latin typeface="HGｺﾞｼｯｸE" panose="020B0909000000000000" pitchFamily="49" charset="-128"/>
                <a:ea typeface="HGｺﾞｼｯｸE" panose="020B0909000000000000" pitchFamily="49" charset="-128"/>
              </a:rPr>
              <a:t>）をご覧ください。</a:t>
            </a:r>
          </a:p>
        </p:txBody>
      </p:sp>
      <p:sp>
        <p:nvSpPr>
          <p:cNvPr id="8" name="正方形/長方形 7">
            <a:extLst>
              <a:ext uri="{FF2B5EF4-FFF2-40B4-BE49-F238E27FC236}">
                <a16:creationId xmlns:a16="http://schemas.microsoft.com/office/drawing/2014/main" xmlns="" id="{48B1E4B7-89DB-47E1-A3BE-97D361797D73}"/>
              </a:ext>
            </a:extLst>
          </p:cNvPr>
          <p:cNvSpPr/>
          <p:nvPr/>
        </p:nvSpPr>
        <p:spPr>
          <a:xfrm>
            <a:off x="158153" y="5727874"/>
            <a:ext cx="6520034" cy="4052099"/>
          </a:xfrm>
          <a:prstGeom prst="rect">
            <a:avLst/>
          </a:prstGeom>
          <a:solidFill>
            <a:schemeClr val="accent5">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50" b="1" dirty="0">
              <a:solidFill>
                <a:schemeClr val="tx1"/>
              </a:solidFill>
              <a:latin typeface="HGｺﾞｼｯｸE" panose="020B0909000000000000" pitchFamily="49" charset="-128"/>
              <a:ea typeface="HGｺﾞｼｯｸE" panose="020B0909000000000000" pitchFamily="49" charset="-128"/>
            </a:endParaRPr>
          </a:p>
        </p:txBody>
      </p:sp>
      <p:sp>
        <p:nvSpPr>
          <p:cNvPr id="10" name="正方形/長方形 9">
            <a:extLst>
              <a:ext uri="{FF2B5EF4-FFF2-40B4-BE49-F238E27FC236}">
                <a16:creationId xmlns:a16="http://schemas.microsoft.com/office/drawing/2014/main" xmlns="" id="{3AA52BEC-53BD-4BF3-87FF-68EBFA0D7714}"/>
              </a:ext>
            </a:extLst>
          </p:cNvPr>
          <p:cNvSpPr/>
          <p:nvPr/>
        </p:nvSpPr>
        <p:spPr>
          <a:xfrm>
            <a:off x="254247" y="6158533"/>
            <a:ext cx="3980171" cy="2031325"/>
          </a:xfrm>
          <a:prstGeom prst="rect">
            <a:avLst/>
          </a:prstGeom>
        </p:spPr>
        <p:txBody>
          <a:bodyPr wrap="square" lIns="0" tIns="0" rIns="0" bIns="0" anchor="ctr" anchorCtr="0">
            <a:spAutoFit/>
          </a:bodyPr>
          <a:lstStyle/>
          <a:p>
            <a:r>
              <a:rPr lang="ja-JP" altLang="en-US" sz="1200" dirty="0">
                <a:latin typeface="HGｺﾞｼｯｸE" panose="020B0909000000000000" pitchFamily="49" charset="-128"/>
                <a:ea typeface="HGｺﾞｼｯｸE" panose="020B0909000000000000" pitchFamily="49" charset="-128"/>
              </a:rPr>
              <a:t>川崎市海外ビジネス支援センター（</a:t>
            </a:r>
            <a:r>
              <a:rPr lang="en-US" altLang="ja-JP" sz="1200" dirty="0">
                <a:latin typeface="HGｺﾞｼｯｸE" panose="020B0909000000000000" pitchFamily="49" charset="-128"/>
                <a:ea typeface="HGｺﾞｼｯｸE" panose="020B0909000000000000" pitchFamily="49" charset="-128"/>
              </a:rPr>
              <a:t>KOBS</a:t>
            </a:r>
            <a:r>
              <a:rPr lang="ja-JP" altLang="en-US" sz="1200" dirty="0">
                <a:latin typeface="HGｺﾞｼｯｸE" panose="020B0909000000000000" pitchFamily="49" charset="-128"/>
                <a:ea typeface="HGｺﾞｼｯｸE" panose="020B0909000000000000" pitchFamily="49" charset="-128"/>
              </a:rPr>
              <a:t>・コブス）は</a:t>
            </a:r>
            <a:r>
              <a:rPr lang="ja-JP" altLang="en-US" sz="1200" dirty="0" smtClean="0">
                <a:latin typeface="HGｺﾞｼｯｸE" panose="020B0909000000000000" pitchFamily="49" charset="-128"/>
                <a:ea typeface="HGｺﾞｼｯｸE" panose="020B0909000000000000" pitchFamily="49" charset="-128"/>
              </a:rPr>
              <a:t>、</a:t>
            </a:r>
            <a:endParaRPr lang="en-US" altLang="ja-JP" sz="1200" dirty="0" smtClean="0">
              <a:latin typeface="HGｺﾞｼｯｸE" panose="020B0909000000000000" pitchFamily="49" charset="-128"/>
              <a:ea typeface="HGｺﾞｼｯｸE" panose="020B0909000000000000" pitchFamily="49" charset="-128"/>
            </a:endParaRPr>
          </a:p>
          <a:p>
            <a:r>
              <a:rPr lang="ja-JP" altLang="en-US" sz="1200" dirty="0" smtClean="0">
                <a:latin typeface="HGｺﾞｼｯｸE" panose="020B0909000000000000" pitchFamily="49" charset="-128"/>
                <a:ea typeface="HGｺﾞｼｯｸE" panose="020B0909000000000000" pitchFamily="49" charset="-128"/>
              </a:rPr>
              <a:t>川崎</a:t>
            </a:r>
            <a:r>
              <a:rPr lang="ja-JP" altLang="en-US" sz="1200" dirty="0">
                <a:latin typeface="HGｺﾞｼｯｸE" panose="020B0909000000000000" pitchFamily="49" charset="-128"/>
                <a:ea typeface="HGｺﾞｼｯｸE" panose="020B0909000000000000" pitchFamily="49" charset="-128"/>
              </a:rPr>
              <a:t>市内の中小企業の皆様の海外ビジネスに関するご相談に無料で対応いたします</a:t>
            </a:r>
            <a:r>
              <a:rPr lang="ja-JP" altLang="en-US" sz="1200" dirty="0" smtClean="0">
                <a:latin typeface="HGｺﾞｼｯｸE" panose="020B0909000000000000" pitchFamily="49" charset="-128"/>
                <a:ea typeface="HGｺﾞｼｯｸE" panose="020B0909000000000000" pitchFamily="49" charset="-128"/>
              </a:rPr>
              <a:t>。</a:t>
            </a:r>
            <a:endParaRPr lang="en-US" altLang="ja-JP" sz="1200" dirty="0" smtClean="0">
              <a:latin typeface="HGｺﾞｼｯｸE" panose="020B0909000000000000" pitchFamily="49" charset="-128"/>
              <a:ea typeface="HGｺﾞｼｯｸE" panose="020B0909000000000000" pitchFamily="49" charset="-128"/>
            </a:endParaRPr>
          </a:p>
          <a:p>
            <a:endParaRPr lang="ja-JP" altLang="en-US" sz="1200" dirty="0">
              <a:latin typeface="HGｺﾞｼｯｸE" panose="020B0909000000000000" pitchFamily="49" charset="-128"/>
              <a:ea typeface="HGｺﾞｼｯｸE" panose="020B0909000000000000" pitchFamily="49" charset="-128"/>
            </a:endParaRPr>
          </a:p>
          <a:p>
            <a:r>
              <a:rPr lang="ja-JP" altLang="en-US" sz="1200" dirty="0">
                <a:latin typeface="HGｺﾞｼｯｸE" panose="020B0909000000000000" pitchFamily="49" charset="-128"/>
                <a:ea typeface="HGｺﾞｼｯｸE" panose="020B0909000000000000" pitchFamily="49" charset="-128"/>
              </a:rPr>
              <a:t>海外ビジネス経験が豊富な専門コーディネーターが、皆様のビジネスの段階に応じて適切にサポートしていきます。</a:t>
            </a:r>
          </a:p>
          <a:p>
            <a:r>
              <a:rPr lang="ja-JP" altLang="en-US" sz="1200" dirty="0">
                <a:latin typeface="HGｺﾞｼｯｸE" panose="020B0909000000000000" pitchFamily="49" charset="-128"/>
                <a:ea typeface="HGｺﾞｼｯｸE" panose="020B0909000000000000" pitchFamily="49" charset="-128"/>
              </a:rPr>
              <a:t>初めて海外取引をされる方にも丁寧に対応します。</a:t>
            </a:r>
          </a:p>
          <a:p>
            <a:r>
              <a:rPr lang="ja-JP" altLang="en-US" sz="1200" dirty="0">
                <a:latin typeface="HGｺﾞｼｯｸE" panose="020B0909000000000000" pitchFamily="49" charset="-128"/>
                <a:ea typeface="HGｺﾞｼｯｸE" panose="020B0909000000000000" pitchFamily="49" charset="-128"/>
              </a:rPr>
              <a:t>お気軽にお問い合わせください</a:t>
            </a:r>
            <a:r>
              <a:rPr lang="ja-JP" altLang="en-US" sz="1200" dirty="0" smtClean="0">
                <a:latin typeface="HGｺﾞｼｯｸE" panose="020B0909000000000000" pitchFamily="49" charset="-128"/>
                <a:ea typeface="HGｺﾞｼｯｸE" panose="020B0909000000000000" pitchFamily="49" charset="-128"/>
              </a:rPr>
              <a:t>。</a:t>
            </a:r>
            <a:endParaRPr lang="en-US" altLang="ja-JP" sz="1200" dirty="0" smtClean="0">
              <a:latin typeface="HGｺﾞｼｯｸE" panose="020B0909000000000000" pitchFamily="49" charset="-128"/>
              <a:ea typeface="HGｺﾞｼｯｸE" panose="020B0909000000000000" pitchFamily="49" charset="-128"/>
            </a:endParaRPr>
          </a:p>
          <a:p>
            <a:endParaRPr lang="ja-JP" altLang="en-US" sz="1200" dirty="0">
              <a:latin typeface="HGｺﾞｼｯｸE" panose="020B0909000000000000" pitchFamily="49" charset="-128"/>
              <a:ea typeface="HGｺﾞｼｯｸE" panose="020B0909000000000000" pitchFamily="49" charset="-128"/>
            </a:endParaRPr>
          </a:p>
          <a:p>
            <a:r>
              <a:rPr lang="en-US" altLang="ja-JP" sz="1200" dirty="0" smtClean="0">
                <a:latin typeface="HGｺﾞｼｯｸE" panose="020B0909000000000000" pitchFamily="49" charset="-128"/>
                <a:ea typeface="HGｺﾞｼｯｸE" panose="020B0909000000000000" pitchFamily="49" charset="-128"/>
              </a:rPr>
              <a:t>※</a:t>
            </a:r>
            <a:r>
              <a:rPr lang="ja-JP" altLang="en-US" sz="1200" dirty="0">
                <a:latin typeface="HGｺﾞｼｯｸE" panose="020B0909000000000000" pitchFamily="49" charset="-128"/>
                <a:ea typeface="HGｺﾞｼｯｸE" panose="020B0909000000000000" pitchFamily="49" charset="-128"/>
              </a:rPr>
              <a:t>海外支援コーディネーターが</a:t>
            </a:r>
            <a:r>
              <a:rPr lang="ja-JP" altLang="en-US" sz="1200" dirty="0" smtClean="0">
                <a:latin typeface="HGｺﾞｼｯｸE" panose="020B0909000000000000" pitchFamily="49" charset="-128"/>
                <a:ea typeface="HGｺﾞｼｯｸE" panose="020B0909000000000000" pitchFamily="49" charset="-128"/>
              </a:rPr>
              <a:t>直接貴社を</a:t>
            </a:r>
            <a:r>
              <a:rPr lang="ja-JP" altLang="en-US" sz="1200" dirty="0">
                <a:latin typeface="HGｺﾞｼｯｸE" panose="020B0909000000000000" pitchFamily="49" charset="-128"/>
                <a:ea typeface="HGｺﾞｼｯｸE" panose="020B0909000000000000" pitchFamily="49" charset="-128"/>
              </a:rPr>
              <a:t>訪問</a:t>
            </a:r>
            <a:r>
              <a:rPr lang="ja-JP" altLang="en-US" sz="1200" dirty="0" smtClean="0">
                <a:latin typeface="HGｺﾞｼｯｸE" panose="020B0909000000000000" pitchFamily="49" charset="-128"/>
                <a:ea typeface="HGｺﾞｼｯｸE" panose="020B0909000000000000" pitchFamily="49" charset="-128"/>
              </a:rPr>
              <a:t>することも</a:t>
            </a:r>
            <a:endParaRPr lang="en-US" altLang="ja-JP" sz="1200" dirty="0" smtClean="0">
              <a:latin typeface="HGｺﾞｼｯｸE" panose="020B0909000000000000" pitchFamily="49" charset="-128"/>
              <a:ea typeface="HGｺﾞｼｯｸE" panose="020B0909000000000000" pitchFamily="49" charset="-128"/>
            </a:endParaRPr>
          </a:p>
          <a:p>
            <a:r>
              <a:rPr lang="ja-JP" altLang="en-US" sz="1200" dirty="0">
                <a:latin typeface="HGｺﾞｼｯｸE" panose="020B0909000000000000" pitchFamily="49" charset="-128"/>
                <a:ea typeface="HGｺﾞｼｯｸE" panose="020B0909000000000000" pitchFamily="49" charset="-128"/>
              </a:rPr>
              <a:t>　</a:t>
            </a:r>
            <a:r>
              <a:rPr lang="ja-JP" altLang="en-US" sz="1200" dirty="0" smtClean="0">
                <a:latin typeface="HGｺﾞｼｯｸE" panose="020B0909000000000000" pitchFamily="49" charset="-128"/>
                <a:ea typeface="HGｺﾞｼｯｸE" panose="020B0909000000000000" pitchFamily="49" charset="-128"/>
              </a:rPr>
              <a:t>可能です。</a:t>
            </a:r>
            <a:endParaRPr lang="ja-JP" altLang="en-US" sz="1200" dirty="0">
              <a:latin typeface="HGｺﾞｼｯｸE" panose="020B0909000000000000" pitchFamily="49" charset="-128"/>
              <a:ea typeface="HGｺﾞｼｯｸE" panose="020B0909000000000000" pitchFamily="49" charset="-128"/>
            </a:endParaRPr>
          </a:p>
        </p:txBody>
      </p:sp>
      <p:sp>
        <p:nvSpPr>
          <p:cNvPr id="12" name="正方形/長方形 11">
            <a:extLst>
              <a:ext uri="{FF2B5EF4-FFF2-40B4-BE49-F238E27FC236}">
                <a16:creationId xmlns:a16="http://schemas.microsoft.com/office/drawing/2014/main" xmlns="" id="{449793C3-B994-4C8F-A2DE-B25C5D4C33D1}"/>
              </a:ext>
            </a:extLst>
          </p:cNvPr>
          <p:cNvSpPr/>
          <p:nvPr/>
        </p:nvSpPr>
        <p:spPr>
          <a:xfrm>
            <a:off x="270558" y="5788311"/>
            <a:ext cx="3980171" cy="294953"/>
          </a:xfrm>
          <a:prstGeom prst="rect">
            <a:avLst/>
          </a:prstGeom>
        </p:spPr>
        <p:txBody>
          <a:bodyPr wrap="square" lIns="0" tIns="0" rIns="0" bIns="0" anchor="ctr" anchorCtr="0">
            <a:spAutoFit/>
          </a:bodyPr>
          <a:lstStyle/>
          <a:p>
            <a:pPr>
              <a:lnSpc>
                <a:spcPts val="2293"/>
              </a:lnSpc>
            </a:pPr>
            <a:r>
              <a:rPr lang="en-US" altLang="ja-JP" sz="1600" dirty="0">
                <a:latin typeface="HGPｺﾞｼｯｸE" panose="020B0900000000000000" pitchFamily="50" charset="-128"/>
                <a:ea typeface="HGPｺﾞｼｯｸE" panose="020B0900000000000000" pitchFamily="50" charset="-128"/>
              </a:rPr>
              <a:t>【</a:t>
            </a:r>
            <a:r>
              <a:rPr lang="ja-JP" altLang="en-US" sz="1600" dirty="0">
                <a:latin typeface="HGPｺﾞｼｯｸE" panose="020B0900000000000000" pitchFamily="50" charset="-128"/>
                <a:ea typeface="HGPｺﾞｼｯｸE" panose="020B0900000000000000" pitchFamily="50" charset="-128"/>
              </a:rPr>
              <a:t>川崎市海外</a:t>
            </a:r>
            <a:r>
              <a:rPr lang="ja-JP" altLang="en-US" sz="1600" dirty="0" smtClean="0">
                <a:latin typeface="HGPｺﾞｼｯｸE" panose="020B0900000000000000" pitchFamily="50" charset="-128"/>
                <a:ea typeface="HGPｺﾞｼｯｸE" panose="020B0900000000000000" pitchFamily="50" charset="-128"/>
              </a:rPr>
              <a:t>ビジネス支援センター</a:t>
            </a:r>
            <a:r>
              <a:rPr lang="ja-JP" altLang="en-US" sz="1600" dirty="0">
                <a:latin typeface="HGPｺﾞｼｯｸE" panose="020B0900000000000000" pitchFamily="50" charset="-128"/>
                <a:ea typeface="HGPｺﾞｼｯｸE" panose="020B0900000000000000" pitchFamily="50" charset="-128"/>
              </a:rPr>
              <a:t>（</a:t>
            </a:r>
            <a:r>
              <a:rPr lang="en-US" altLang="ja-JP" sz="1600" dirty="0">
                <a:latin typeface="HGPｺﾞｼｯｸE" panose="020B0900000000000000" pitchFamily="50" charset="-128"/>
                <a:ea typeface="HGPｺﾞｼｯｸE" panose="020B0900000000000000" pitchFamily="50" charset="-128"/>
              </a:rPr>
              <a:t>KOBS)】</a:t>
            </a:r>
            <a:r>
              <a:rPr lang="ja-JP" altLang="en-US" sz="1600" dirty="0">
                <a:latin typeface="HGPｺﾞｼｯｸE" panose="020B0900000000000000" pitchFamily="50" charset="-128"/>
                <a:ea typeface="HGPｺﾞｼｯｸE" panose="020B0900000000000000" pitchFamily="50" charset="-128"/>
              </a:rPr>
              <a:t>　　　</a:t>
            </a:r>
          </a:p>
        </p:txBody>
      </p:sp>
      <p:sp>
        <p:nvSpPr>
          <p:cNvPr id="13" name="正方形/長方形 12">
            <a:extLst>
              <a:ext uri="{FF2B5EF4-FFF2-40B4-BE49-F238E27FC236}">
                <a16:creationId xmlns:a16="http://schemas.microsoft.com/office/drawing/2014/main" xmlns="" id="{FF2DC90B-0D81-44EF-94F7-74CF74F57B4A}"/>
              </a:ext>
            </a:extLst>
          </p:cNvPr>
          <p:cNvSpPr/>
          <p:nvPr/>
        </p:nvSpPr>
        <p:spPr>
          <a:xfrm>
            <a:off x="158153" y="8426149"/>
            <a:ext cx="4029519" cy="1131079"/>
          </a:xfrm>
          <a:prstGeom prst="rect">
            <a:avLst/>
          </a:prstGeom>
        </p:spPr>
        <p:txBody>
          <a:bodyPr wrap="square" lIns="0" tIns="0" rIns="0" bIns="0" anchor="ctr" anchorCtr="0">
            <a:spAutoFit/>
          </a:bodyPr>
          <a:lstStyle/>
          <a:p>
            <a:r>
              <a:rPr lang="en-US" altLang="ja-JP" sz="1050" dirty="0">
                <a:latin typeface="HGｺﾞｼｯｸE" panose="020B0909000000000000" pitchFamily="49" charset="-128"/>
                <a:ea typeface="HGｺﾞｼｯｸE" panose="020B0909000000000000" pitchFamily="49" charset="-128"/>
              </a:rPr>
              <a:t>【</a:t>
            </a:r>
            <a:r>
              <a:rPr lang="ja-JP" altLang="ja-JP" sz="1050" dirty="0">
                <a:latin typeface="HGｺﾞｼｯｸE" panose="020B0909000000000000" pitchFamily="49" charset="-128"/>
                <a:ea typeface="HGｺﾞｼｯｸE" panose="020B0909000000000000" pitchFamily="49" charset="-128"/>
              </a:rPr>
              <a:t>業務時間】月～金（祝日・</a:t>
            </a:r>
            <a:r>
              <a:rPr lang="en-US" altLang="ja-JP" sz="1050" dirty="0">
                <a:latin typeface="HGｺﾞｼｯｸE" panose="020B0909000000000000" pitchFamily="49" charset="-128"/>
                <a:ea typeface="HGｺﾞｼｯｸE" panose="020B0909000000000000" pitchFamily="49" charset="-128"/>
              </a:rPr>
              <a:t>12</a:t>
            </a:r>
            <a:r>
              <a:rPr lang="ja-JP" altLang="ja-JP" sz="1050" dirty="0">
                <a:latin typeface="HGｺﾞｼｯｸE" panose="020B0909000000000000" pitchFamily="49" charset="-128"/>
                <a:ea typeface="HGｺﾞｼｯｸE" panose="020B0909000000000000" pitchFamily="49" charset="-128"/>
              </a:rPr>
              <a:t>月</a:t>
            </a:r>
            <a:r>
              <a:rPr lang="en-US" altLang="ja-JP" sz="1050" dirty="0">
                <a:latin typeface="HGｺﾞｼｯｸE" panose="020B0909000000000000" pitchFamily="49" charset="-128"/>
                <a:ea typeface="HGｺﾞｼｯｸE" panose="020B0909000000000000" pitchFamily="49" charset="-128"/>
              </a:rPr>
              <a:t>29</a:t>
            </a:r>
            <a:r>
              <a:rPr lang="ja-JP" altLang="ja-JP" sz="1050" dirty="0">
                <a:latin typeface="HGｺﾞｼｯｸE" panose="020B0909000000000000" pitchFamily="49" charset="-128"/>
                <a:ea typeface="HGｺﾞｼｯｸE" panose="020B0909000000000000" pitchFamily="49" charset="-128"/>
              </a:rPr>
              <a:t>日～</a:t>
            </a:r>
            <a:r>
              <a:rPr lang="en-US" altLang="ja-JP" sz="1050" dirty="0">
                <a:latin typeface="HGｺﾞｼｯｸE" panose="020B0909000000000000" pitchFamily="49" charset="-128"/>
                <a:ea typeface="HGｺﾞｼｯｸE" panose="020B0909000000000000" pitchFamily="49" charset="-128"/>
              </a:rPr>
              <a:t>1</a:t>
            </a:r>
            <a:r>
              <a:rPr lang="ja-JP" altLang="ja-JP" sz="1050" dirty="0">
                <a:latin typeface="HGｺﾞｼｯｸE" panose="020B0909000000000000" pitchFamily="49" charset="-128"/>
                <a:ea typeface="HGｺﾞｼｯｸE" panose="020B0909000000000000" pitchFamily="49" charset="-128"/>
              </a:rPr>
              <a:t>月</a:t>
            </a:r>
            <a:r>
              <a:rPr lang="en-US" altLang="ja-JP" sz="1050" dirty="0">
                <a:latin typeface="HGｺﾞｼｯｸE" panose="020B0909000000000000" pitchFamily="49" charset="-128"/>
                <a:ea typeface="HGｺﾞｼｯｸE" panose="020B0909000000000000" pitchFamily="49" charset="-128"/>
              </a:rPr>
              <a:t>3</a:t>
            </a:r>
            <a:r>
              <a:rPr lang="ja-JP" altLang="ja-JP" sz="1050" dirty="0">
                <a:latin typeface="HGｺﾞｼｯｸE" panose="020B0909000000000000" pitchFamily="49" charset="-128"/>
                <a:ea typeface="HGｺﾞｼｯｸE" panose="020B0909000000000000" pitchFamily="49" charset="-128"/>
              </a:rPr>
              <a:t>日除く）</a:t>
            </a:r>
            <a:endParaRPr lang="en-US" altLang="ja-JP" sz="1050" dirty="0">
              <a:latin typeface="HGｺﾞｼｯｸE" panose="020B0909000000000000" pitchFamily="49" charset="-128"/>
              <a:ea typeface="HGｺﾞｼｯｸE" panose="020B0909000000000000" pitchFamily="49" charset="-128"/>
            </a:endParaRPr>
          </a:p>
          <a:p>
            <a:r>
              <a:rPr lang="ja-JP" altLang="en-US" sz="1050" dirty="0">
                <a:latin typeface="HGｺﾞｼｯｸE" panose="020B0909000000000000" pitchFamily="49" charset="-128"/>
                <a:ea typeface="HGｺﾞｼｯｸE" panose="020B0909000000000000" pitchFamily="49" charset="-128"/>
              </a:rPr>
              <a:t>　　　　　　</a:t>
            </a:r>
            <a:r>
              <a:rPr lang="ja-JP" altLang="ja-JP" sz="1050" dirty="0">
                <a:latin typeface="HGｺﾞｼｯｸE" panose="020B0909000000000000" pitchFamily="49" charset="-128"/>
                <a:ea typeface="HGｺﾞｼｯｸE" panose="020B0909000000000000" pitchFamily="49" charset="-128"/>
              </a:rPr>
              <a:t>午前</a:t>
            </a:r>
            <a:r>
              <a:rPr lang="en-US" altLang="ja-JP" sz="1050" dirty="0">
                <a:latin typeface="HGｺﾞｼｯｸE" panose="020B0909000000000000" pitchFamily="49" charset="-128"/>
                <a:ea typeface="HGｺﾞｼｯｸE" panose="020B0909000000000000" pitchFamily="49" charset="-128"/>
              </a:rPr>
              <a:t>8</a:t>
            </a:r>
            <a:r>
              <a:rPr lang="ja-JP" altLang="ja-JP" sz="1050" dirty="0">
                <a:latin typeface="HGｺﾞｼｯｸE" panose="020B0909000000000000" pitchFamily="49" charset="-128"/>
                <a:ea typeface="HGｺﾞｼｯｸE" panose="020B0909000000000000" pitchFamily="49" charset="-128"/>
              </a:rPr>
              <a:t>時</a:t>
            </a:r>
            <a:r>
              <a:rPr lang="en-US" altLang="ja-JP" sz="1050" dirty="0">
                <a:latin typeface="HGｺﾞｼｯｸE" panose="020B0909000000000000" pitchFamily="49" charset="-128"/>
                <a:ea typeface="HGｺﾞｼｯｸE" panose="020B0909000000000000" pitchFamily="49" charset="-128"/>
              </a:rPr>
              <a:t>30</a:t>
            </a:r>
            <a:r>
              <a:rPr lang="ja-JP" altLang="ja-JP" sz="1050" dirty="0">
                <a:latin typeface="HGｺﾞｼｯｸE" panose="020B0909000000000000" pitchFamily="49" charset="-128"/>
                <a:ea typeface="HGｺﾞｼｯｸE" panose="020B0909000000000000" pitchFamily="49" charset="-128"/>
              </a:rPr>
              <a:t>分～午後</a:t>
            </a:r>
            <a:r>
              <a:rPr lang="en-US" altLang="ja-JP" sz="1050" dirty="0">
                <a:latin typeface="HGｺﾞｼｯｸE" panose="020B0909000000000000" pitchFamily="49" charset="-128"/>
                <a:ea typeface="HGｺﾞｼｯｸE" panose="020B0909000000000000" pitchFamily="49" charset="-128"/>
              </a:rPr>
              <a:t>5</a:t>
            </a:r>
            <a:r>
              <a:rPr lang="ja-JP" altLang="ja-JP" sz="1050" dirty="0">
                <a:latin typeface="HGｺﾞｼｯｸE" panose="020B0909000000000000" pitchFamily="49" charset="-128"/>
                <a:ea typeface="HGｺﾞｼｯｸE" panose="020B0909000000000000" pitchFamily="49" charset="-128"/>
              </a:rPr>
              <a:t>時</a:t>
            </a:r>
            <a:r>
              <a:rPr lang="en-US" altLang="ja-JP" sz="1050" dirty="0">
                <a:latin typeface="HGｺﾞｼｯｸE" panose="020B0909000000000000" pitchFamily="49" charset="-128"/>
                <a:ea typeface="HGｺﾞｼｯｸE" panose="020B0909000000000000" pitchFamily="49" charset="-128"/>
              </a:rPr>
              <a:t>15</a:t>
            </a:r>
            <a:r>
              <a:rPr lang="ja-JP" altLang="ja-JP" sz="1050" dirty="0">
                <a:latin typeface="HGｺﾞｼｯｸE" panose="020B0909000000000000" pitchFamily="49" charset="-128"/>
                <a:ea typeface="HGｺﾞｼｯｸE" panose="020B0909000000000000" pitchFamily="49" charset="-128"/>
              </a:rPr>
              <a:t>分</a:t>
            </a:r>
          </a:p>
          <a:p>
            <a:r>
              <a:rPr lang="ja-JP" altLang="ja-JP" sz="1050" dirty="0">
                <a:latin typeface="HGｺﾞｼｯｸE" panose="020B0909000000000000" pitchFamily="49" charset="-128"/>
                <a:ea typeface="HGｺﾞｼｯｸE" panose="020B0909000000000000" pitchFamily="49" charset="-128"/>
              </a:rPr>
              <a:t>【</a:t>
            </a:r>
            <a:r>
              <a:rPr lang="ja-JP" altLang="ja-JP" sz="1050" dirty="0" smtClean="0">
                <a:latin typeface="HGｺﾞｼｯｸE" panose="020B0909000000000000" pitchFamily="49" charset="-128"/>
                <a:ea typeface="HGｺﾞｼｯｸE" panose="020B0909000000000000" pitchFamily="49" charset="-128"/>
              </a:rPr>
              <a:t>所</a:t>
            </a:r>
            <a:r>
              <a:rPr lang="ja-JP" altLang="en-US" sz="1050" dirty="0">
                <a:latin typeface="HGｺﾞｼｯｸE" panose="020B0909000000000000" pitchFamily="49" charset="-128"/>
                <a:ea typeface="HGｺﾞｼｯｸE" panose="020B0909000000000000" pitchFamily="49" charset="-128"/>
              </a:rPr>
              <a:t> </a:t>
            </a:r>
            <a:r>
              <a:rPr lang="ja-JP" altLang="ja-JP" sz="1050" dirty="0" smtClean="0">
                <a:latin typeface="HGｺﾞｼｯｸE" panose="020B0909000000000000" pitchFamily="49" charset="-128"/>
                <a:ea typeface="HGｺﾞｼｯｸE" panose="020B0909000000000000" pitchFamily="49" charset="-128"/>
              </a:rPr>
              <a:t>在</a:t>
            </a:r>
            <a:r>
              <a:rPr lang="en-US" altLang="ja-JP" sz="1050" dirty="0" smtClean="0">
                <a:latin typeface="HGｺﾞｼｯｸE" panose="020B0909000000000000" pitchFamily="49" charset="-128"/>
                <a:ea typeface="HGｺﾞｼｯｸE" panose="020B0909000000000000" pitchFamily="49" charset="-128"/>
              </a:rPr>
              <a:t> </a:t>
            </a:r>
            <a:r>
              <a:rPr lang="ja-JP" altLang="ja-JP" sz="1050" dirty="0" smtClean="0">
                <a:latin typeface="HGｺﾞｼｯｸE" panose="020B0909000000000000" pitchFamily="49" charset="-128"/>
                <a:ea typeface="HGｺﾞｼｯｸE" panose="020B0909000000000000" pitchFamily="49" charset="-128"/>
              </a:rPr>
              <a:t>地</a:t>
            </a:r>
            <a:r>
              <a:rPr lang="ja-JP" altLang="ja-JP" sz="1050" dirty="0">
                <a:latin typeface="HGｺﾞｼｯｸE" panose="020B0909000000000000" pitchFamily="49" charset="-128"/>
                <a:ea typeface="HGｺﾞｼｯｸE" panose="020B0909000000000000" pitchFamily="49" charset="-128"/>
              </a:rPr>
              <a:t>】</a:t>
            </a:r>
            <a:r>
              <a:rPr lang="ja-JP" altLang="en-US" sz="1050" dirty="0">
                <a:latin typeface="HGｺﾞｼｯｸE" panose="020B0909000000000000" pitchFamily="49" charset="-128"/>
                <a:ea typeface="HGｺﾞｼｯｸE" panose="020B0909000000000000" pitchFamily="49" charset="-128"/>
              </a:rPr>
              <a:t>　</a:t>
            </a:r>
            <a:r>
              <a:rPr lang="ja-JP" altLang="ja-JP" sz="1050" dirty="0">
                <a:latin typeface="HGｺﾞｼｯｸE" panose="020B0909000000000000" pitchFamily="49" charset="-128"/>
                <a:ea typeface="HGｺﾞｼｯｸE" panose="020B0909000000000000" pitchFamily="49" charset="-128"/>
              </a:rPr>
              <a:t>〒</a:t>
            </a:r>
            <a:r>
              <a:rPr lang="en-US" altLang="ja-JP" sz="1050" dirty="0">
                <a:latin typeface="HGｺﾞｼｯｸE" panose="020B0909000000000000" pitchFamily="49" charset="-128"/>
                <a:ea typeface="HGｺﾞｼｯｸE" panose="020B0909000000000000" pitchFamily="49" charset="-128"/>
              </a:rPr>
              <a:t>212-0013</a:t>
            </a:r>
            <a:r>
              <a:rPr lang="ja-JP" altLang="en-US" sz="1050" dirty="0">
                <a:latin typeface="HGｺﾞｼｯｸE" panose="020B0909000000000000" pitchFamily="49" charset="-128"/>
                <a:ea typeface="HGｺﾞｼｯｸE" panose="020B0909000000000000" pitchFamily="49" charset="-128"/>
              </a:rPr>
              <a:t>　</a:t>
            </a:r>
            <a:r>
              <a:rPr lang="ja-JP" altLang="ja-JP" sz="1050" dirty="0">
                <a:latin typeface="HGｺﾞｼｯｸE" panose="020B0909000000000000" pitchFamily="49" charset="-128"/>
                <a:ea typeface="HGｺﾞｼｯｸE" panose="020B0909000000000000" pitchFamily="49" charset="-128"/>
              </a:rPr>
              <a:t>川崎市幸区堀川町</a:t>
            </a:r>
            <a:r>
              <a:rPr lang="en-US" altLang="ja-JP" sz="1050" dirty="0">
                <a:latin typeface="HGｺﾞｼｯｸE" panose="020B0909000000000000" pitchFamily="49" charset="-128"/>
                <a:ea typeface="HGｺﾞｼｯｸE" panose="020B0909000000000000" pitchFamily="49" charset="-128"/>
              </a:rPr>
              <a:t>66</a:t>
            </a:r>
            <a:r>
              <a:rPr lang="ja-JP" altLang="ja-JP" sz="1050" dirty="0">
                <a:latin typeface="HGｺﾞｼｯｸE" panose="020B0909000000000000" pitchFamily="49" charset="-128"/>
                <a:ea typeface="HGｺﾞｼｯｸE" panose="020B0909000000000000" pitchFamily="49" charset="-128"/>
              </a:rPr>
              <a:t>番地</a:t>
            </a:r>
            <a:r>
              <a:rPr lang="en-US" altLang="ja-JP" sz="1050" dirty="0">
                <a:latin typeface="HGｺﾞｼｯｸE" panose="020B0909000000000000" pitchFamily="49" charset="-128"/>
                <a:ea typeface="HGｺﾞｼｯｸE" panose="020B0909000000000000" pitchFamily="49" charset="-128"/>
              </a:rPr>
              <a:t>20</a:t>
            </a:r>
            <a:r>
              <a:rPr lang="ja-JP" altLang="ja-JP" sz="1050" dirty="0">
                <a:latin typeface="HGｺﾞｼｯｸE" panose="020B0909000000000000" pitchFamily="49" charset="-128"/>
                <a:ea typeface="HGｺﾞｼｯｸE" panose="020B0909000000000000" pitchFamily="49" charset="-128"/>
              </a:rPr>
              <a:t>　</a:t>
            </a:r>
            <a:endParaRPr lang="en-US" altLang="ja-JP" sz="1050" dirty="0">
              <a:latin typeface="HGｺﾞｼｯｸE" panose="020B0909000000000000" pitchFamily="49" charset="-128"/>
              <a:ea typeface="HGｺﾞｼｯｸE" panose="020B0909000000000000" pitchFamily="49" charset="-128"/>
            </a:endParaRPr>
          </a:p>
          <a:p>
            <a:r>
              <a:rPr lang="ja-JP" altLang="en-US" sz="1050" dirty="0">
                <a:latin typeface="HGｺﾞｼｯｸE" panose="020B0909000000000000" pitchFamily="49" charset="-128"/>
                <a:ea typeface="HGｺﾞｼｯｸE" panose="020B0909000000000000" pitchFamily="49" charset="-128"/>
              </a:rPr>
              <a:t>　　　　　　　　　　　　</a:t>
            </a:r>
            <a:r>
              <a:rPr lang="ja-JP" altLang="en-US" sz="1050" dirty="0" smtClean="0">
                <a:latin typeface="HGｺﾞｼｯｸE" panose="020B0909000000000000" pitchFamily="49" charset="-128"/>
                <a:ea typeface="HGｺﾞｼｯｸE" panose="020B0909000000000000" pitchFamily="49" charset="-128"/>
              </a:rPr>
              <a:t>　</a:t>
            </a:r>
            <a:r>
              <a:rPr lang="ja-JP" altLang="ja-JP" sz="1050" dirty="0" smtClean="0">
                <a:latin typeface="HGｺﾞｼｯｸE" panose="020B0909000000000000" pitchFamily="49" charset="-128"/>
                <a:ea typeface="HGｺﾞｼｯｸE" panose="020B0909000000000000" pitchFamily="49" charset="-128"/>
              </a:rPr>
              <a:t>川崎市</a:t>
            </a:r>
            <a:r>
              <a:rPr lang="ja-JP" altLang="ja-JP" sz="1050" dirty="0">
                <a:latin typeface="HGｺﾞｼｯｸE" panose="020B0909000000000000" pitchFamily="49" charset="-128"/>
                <a:ea typeface="HGｺﾞｼｯｸE" panose="020B0909000000000000" pitchFamily="49" charset="-128"/>
              </a:rPr>
              <a:t>産業振興会館</a:t>
            </a:r>
            <a:r>
              <a:rPr lang="en-US" altLang="ja-JP" sz="1050" dirty="0">
                <a:latin typeface="HGｺﾞｼｯｸE" panose="020B0909000000000000" pitchFamily="49" charset="-128"/>
                <a:ea typeface="HGｺﾞｼｯｸE" panose="020B0909000000000000" pitchFamily="49" charset="-128"/>
              </a:rPr>
              <a:t>7</a:t>
            </a:r>
            <a:r>
              <a:rPr lang="ja-JP" altLang="ja-JP" sz="1050" dirty="0">
                <a:latin typeface="HGｺﾞｼｯｸE" panose="020B0909000000000000" pitchFamily="49" charset="-128"/>
                <a:ea typeface="HGｺﾞｼｯｸE" panose="020B0909000000000000" pitchFamily="49" charset="-128"/>
              </a:rPr>
              <a:t>階</a:t>
            </a:r>
          </a:p>
          <a:p>
            <a:r>
              <a:rPr lang="ja-JP" altLang="ja-JP" sz="1050" dirty="0">
                <a:latin typeface="HGｺﾞｼｯｸE" panose="020B0909000000000000" pitchFamily="49" charset="-128"/>
                <a:ea typeface="HGｺﾞｼｯｸE" panose="020B0909000000000000" pitchFamily="49" charset="-128"/>
              </a:rPr>
              <a:t>【アクセス】</a:t>
            </a:r>
            <a:r>
              <a:rPr lang="en-US" altLang="ja-JP" sz="1050" dirty="0">
                <a:latin typeface="HGｺﾞｼｯｸE" panose="020B0909000000000000" pitchFamily="49" charset="-128"/>
                <a:ea typeface="HGｺﾞｼｯｸE" panose="020B0909000000000000" pitchFamily="49" charset="-128"/>
              </a:rPr>
              <a:t>JR</a:t>
            </a:r>
            <a:r>
              <a:rPr lang="ja-JP" altLang="ja-JP" sz="1050" dirty="0">
                <a:latin typeface="HGｺﾞｼｯｸE" panose="020B0909000000000000" pitchFamily="49" charset="-128"/>
                <a:ea typeface="HGｺﾞｼｯｸE" panose="020B0909000000000000" pitchFamily="49" charset="-128"/>
              </a:rPr>
              <a:t>川崎駅</a:t>
            </a:r>
            <a:r>
              <a:rPr lang="ja-JP" altLang="ja-JP" sz="1050" dirty="0" smtClean="0">
                <a:latin typeface="HGｺﾞｼｯｸE" panose="020B0909000000000000" pitchFamily="49" charset="-128"/>
                <a:ea typeface="HGｺﾞｼｯｸE" panose="020B0909000000000000" pitchFamily="49" charset="-128"/>
              </a:rPr>
              <a:t>北口</a:t>
            </a:r>
            <a:r>
              <a:rPr lang="ja-JP" altLang="en-US" sz="1050" dirty="0" smtClean="0">
                <a:latin typeface="HGｺﾞｼｯｸE" panose="020B0909000000000000" pitchFamily="49" charset="-128"/>
                <a:ea typeface="HGｺﾞｼｯｸE" panose="020B0909000000000000" pitchFamily="49" charset="-128"/>
              </a:rPr>
              <a:t>西</a:t>
            </a:r>
            <a:r>
              <a:rPr lang="ja-JP" altLang="ja-JP" sz="1050" dirty="0" smtClean="0">
                <a:latin typeface="HGｺﾞｼｯｸE" panose="020B0909000000000000" pitchFamily="49" charset="-128"/>
                <a:ea typeface="HGｺﾞｼｯｸE" panose="020B0909000000000000" pitchFamily="49" charset="-128"/>
              </a:rPr>
              <a:t>から</a:t>
            </a:r>
            <a:r>
              <a:rPr lang="ja-JP" altLang="ja-JP" sz="1050" dirty="0">
                <a:latin typeface="HGｺﾞｼｯｸE" panose="020B0909000000000000" pitchFamily="49" charset="-128"/>
                <a:ea typeface="HGｺﾞｼｯｸE" panose="020B0909000000000000" pitchFamily="49" charset="-128"/>
              </a:rPr>
              <a:t>徒歩</a:t>
            </a:r>
            <a:r>
              <a:rPr lang="en-US" altLang="ja-JP" sz="1050" dirty="0">
                <a:latin typeface="HGｺﾞｼｯｸE" panose="020B0909000000000000" pitchFamily="49" charset="-128"/>
                <a:ea typeface="HGｺﾞｼｯｸE" panose="020B0909000000000000" pitchFamily="49" charset="-128"/>
              </a:rPr>
              <a:t>8</a:t>
            </a:r>
            <a:r>
              <a:rPr lang="ja-JP" altLang="ja-JP" sz="1050" dirty="0" smtClean="0">
                <a:latin typeface="HGｺﾞｼｯｸE" panose="020B0909000000000000" pitchFamily="49" charset="-128"/>
                <a:ea typeface="HGｺﾞｼｯｸE" panose="020B0909000000000000" pitchFamily="49" charset="-128"/>
              </a:rPr>
              <a:t>分</a:t>
            </a:r>
            <a:r>
              <a:rPr lang="en-US" altLang="ja-JP" sz="1050" dirty="0" smtClean="0">
                <a:latin typeface="HGｺﾞｼｯｸE" panose="020B0909000000000000" pitchFamily="49" charset="-128"/>
                <a:ea typeface="HGｺﾞｼｯｸE" panose="020B0909000000000000" pitchFamily="49" charset="-128"/>
              </a:rPr>
              <a:t>/</a:t>
            </a:r>
            <a:r>
              <a:rPr lang="ja-JP" altLang="ja-JP" sz="1050" dirty="0" smtClean="0">
                <a:latin typeface="HGｺﾞｼｯｸE" panose="020B0909000000000000" pitchFamily="49" charset="-128"/>
                <a:ea typeface="HGｺﾞｼｯｸE" panose="020B0909000000000000" pitchFamily="49" charset="-128"/>
              </a:rPr>
              <a:t>京</a:t>
            </a:r>
            <a:r>
              <a:rPr lang="ja-JP" altLang="ja-JP" sz="1050" dirty="0">
                <a:latin typeface="HGｺﾞｼｯｸE" panose="020B0909000000000000" pitchFamily="49" charset="-128"/>
                <a:ea typeface="HGｺﾞｼｯｸE" panose="020B0909000000000000" pitchFamily="49" charset="-128"/>
              </a:rPr>
              <a:t>急川崎駅から</a:t>
            </a:r>
            <a:r>
              <a:rPr lang="ja-JP" altLang="ja-JP" sz="1050" dirty="0" smtClean="0">
                <a:latin typeface="HGｺﾞｼｯｸE" panose="020B0909000000000000" pitchFamily="49" charset="-128"/>
                <a:ea typeface="HGｺﾞｼｯｸE" panose="020B0909000000000000" pitchFamily="49" charset="-128"/>
              </a:rPr>
              <a:t>徒歩</a:t>
            </a:r>
            <a:r>
              <a:rPr lang="en-US" altLang="ja-JP" sz="1050" dirty="0" smtClean="0">
                <a:latin typeface="HGｺﾞｼｯｸE" panose="020B0909000000000000" pitchFamily="49" charset="-128"/>
                <a:ea typeface="HGｺﾞｼｯｸE" panose="020B0909000000000000" pitchFamily="49" charset="-128"/>
              </a:rPr>
              <a:t>7</a:t>
            </a:r>
            <a:r>
              <a:rPr lang="ja-JP" altLang="ja-JP" sz="1050" dirty="0" smtClean="0">
                <a:latin typeface="HGｺﾞｼｯｸE" panose="020B0909000000000000" pitchFamily="49" charset="-128"/>
                <a:ea typeface="HGｺﾞｼｯｸE" panose="020B0909000000000000" pitchFamily="49" charset="-128"/>
              </a:rPr>
              <a:t>分</a:t>
            </a:r>
            <a:endParaRPr lang="ja-JP" altLang="ja-JP" sz="1050" dirty="0">
              <a:latin typeface="HGｺﾞｼｯｸE" panose="020B0909000000000000" pitchFamily="49" charset="-128"/>
              <a:ea typeface="HGｺﾞｼｯｸE" panose="020B0909000000000000" pitchFamily="49" charset="-128"/>
            </a:endParaRPr>
          </a:p>
          <a:p>
            <a:r>
              <a:rPr lang="ja-JP" altLang="ja-JP" sz="1050" dirty="0">
                <a:latin typeface="HGｺﾞｼｯｸE" panose="020B0909000000000000" pitchFamily="49" charset="-128"/>
                <a:ea typeface="HGｺﾞｼｯｸE" panose="020B0909000000000000" pitchFamily="49" charset="-128"/>
              </a:rPr>
              <a:t>【</a:t>
            </a:r>
            <a:r>
              <a:rPr lang="ja-JP" altLang="ja-JP" sz="1050" dirty="0" smtClean="0">
                <a:latin typeface="HGｺﾞｼｯｸE" panose="020B0909000000000000" pitchFamily="49" charset="-128"/>
                <a:ea typeface="HGｺﾞｼｯｸE" panose="020B0909000000000000" pitchFamily="49" charset="-128"/>
              </a:rPr>
              <a:t>お問合わせ</a:t>
            </a:r>
            <a:r>
              <a:rPr lang="ja-JP" altLang="ja-JP" sz="1050" dirty="0">
                <a:latin typeface="HGｺﾞｼｯｸE" panose="020B0909000000000000" pitchFamily="49" charset="-128"/>
                <a:ea typeface="HGｺﾞｼｯｸE" panose="020B0909000000000000" pitchFamily="49" charset="-128"/>
              </a:rPr>
              <a:t>】</a:t>
            </a:r>
            <a:r>
              <a:rPr lang="en-US" altLang="ja-JP" sz="1050" u="sng" dirty="0">
                <a:latin typeface="HGｺﾞｼｯｸE" panose="020B0909000000000000" pitchFamily="49" charset="-128"/>
                <a:ea typeface="HGｺﾞｼｯｸE" panose="020B0909000000000000" pitchFamily="49" charset="-128"/>
              </a:rPr>
              <a:t>TEL:044-541-5232/5233</a:t>
            </a:r>
            <a:r>
              <a:rPr lang="ja-JP" altLang="ja-JP" sz="1050" dirty="0">
                <a:latin typeface="HGｺﾞｼｯｸE" panose="020B0909000000000000" pitchFamily="49" charset="-128"/>
                <a:ea typeface="HGｺﾞｼｯｸE" panose="020B0909000000000000" pitchFamily="49" charset="-128"/>
              </a:rPr>
              <a:t>　</a:t>
            </a:r>
            <a:r>
              <a:rPr lang="en-US" altLang="ja-JP" sz="1050" u="sng" dirty="0">
                <a:latin typeface="HGｺﾞｼｯｸE" panose="020B0909000000000000" pitchFamily="49" charset="-128"/>
                <a:ea typeface="HGｺﾞｼｯｸE" panose="020B0909000000000000" pitchFamily="49" charset="-128"/>
              </a:rPr>
              <a:t>FAX:044-548-4151</a:t>
            </a:r>
          </a:p>
          <a:p>
            <a:r>
              <a:rPr lang="ja-JP" altLang="en-US" sz="1050" dirty="0">
                <a:latin typeface="HGｺﾞｼｯｸE" panose="020B0909000000000000" pitchFamily="49" charset="-128"/>
                <a:ea typeface="HGｺﾞｼｯｸE" panose="020B0909000000000000" pitchFamily="49" charset="-128"/>
              </a:rPr>
              <a:t>　　　　　　　</a:t>
            </a:r>
            <a:r>
              <a:rPr lang="ja-JP" altLang="en-US" sz="1050" u="sng" dirty="0" smtClean="0">
                <a:latin typeface="HGｺﾞｼｯｸE" panose="020B0909000000000000" pitchFamily="49" charset="-128"/>
                <a:ea typeface="HGｺﾞｼｯｸE" panose="020B0909000000000000" pitchFamily="49" charset="-128"/>
              </a:rPr>
              <a:t>メール</a:t>
            </a:r>
            <a:r>
              <a:rPr lang="ja-JP" altLang="en-US" sz="1050" u="sng" dirty="0">
                <a:latin typeface="HGｺﾞｼｯｸE" panose="020B0909000000000000" pitchFamily="49" charset="-128"/>
                <a:ea typeface="HGｺﾞｼｯｸE" panose="020B0909000000000000" pitchFamily="49" charset="-128"/>
              </a:rPr>
              <a:t>：</a:t>
            </a:r>
            <a:r>
              <a:rPr lang="en-US" altLang="ja-JP" sz="1050" u="sng" dirty="0">
                <a:latin typeface="HGｺﾞｼｯｸE" panose="020B0909000000000000" pitchFamily="49" charset="-128"/>
                <a:ea typeface="HGｺﾞｼｯｸE" panose="020B0909000000000000" pitchFamily="49" charset="-128"/>
              </a:rPr>
              <a:t>kobs@kawasaki-net.ne.jp</a:t>
            </a:r>
            <a:endParaRPr lang="ja-JP" altLang="ja-JP" sz="1050" u="sng" dirty="0">
              <a:latin typeface="HGｺﾞｼｯｸE" panose="020B0909000000000000" pitchFamily="49" charset="-128"/>
              <a:ea typeface="HGｺﾞｼｯｸE" panose="020B0909000000000000" pitchFamily="49" charset="-128"/>
            </a:endParaRPr>
          </a:p>
        </p:txBody>
      </p:sp>
      <p:sp>
        <p:nvSpPr>
          <p:cNvPr id="11" name="正方形/長方形 10">
            <a:extLst>
              <a:ext uri="{FF2B5EF4-FFF2-40B4-BE49-F238E27FC236}">
                <a16:creationId xmlns:a16="http://schemas.microsoft.com/office/drawing/2014/main" xmlns="" id="{1FC71198-BD4B-486D-933F-02B56FCE211C}"/>
              </a:ext>
            </a:extLst>
          </p:cNvPr>
          <p:cNvSpPr/>
          <p:nvPr/>
        </p:nvSpPr>
        <p:spPr>
          <a:xfrm>
            <a:off x="205306" y="8397834"/>
            <a:ext cx="3982367" cy="1174496"/>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図 8">
            <a:extLst>
              <a:ext uri="{FF2B5EF4-FFF2-40B4-BE49-F238E27FC236}">
                <a16:creationId xmlns:a16="http://schemas.microsoft.com/office/drawing/2014/main" xmlns="" id="{1938C254-9BF6-4BB9-8522-AF8CFB3296F5}"/>
              </a:ext>
            </a:extLst>
          </p:cNvPr>
          <p:cNvPicPr>
            <a:picLocks noChangeAspect="1"/>
          </p:cNvPicPr>
          <p:nvPr/>
        </p:nvPicPr>
        <p:blipFill>
          <a:blip r:embed="rId2"/>
          <a:stretch>
            <a:fillRect/>
          </a:stretch>
        </p:blipFill>
        <p:spPr>
          <a:xfrm>
            <a:off x="5281683" y="5727874"/>
            <a:ext cx="1324665" cy="1657373"/>
          </a:xfrm>
          <a:prstGeom prst="rect">
            <a:avLst/>
          </a:prstGeom>
        </p:spPr>
      </p:pic>
      <p:pic>
        <p:nvPicPr>
          <p:cNvPr id="19" name="Picture 2" descr="KBOS_Mapå°">
            <a:extLst>
              <a:ext uri="{FF2B5EF4-FFF2-40B4-BE49-F238E27FC236}">
                <a16:creationId xmlns:a16="http://schemas.microsoft.com/office/drawing/2014/main" xmlns="" xmlns:lc="http://schemas.openxmlformats.org/drawingml/2006/lockedCanvas" id="{F4C7D734-8716-4987-93D0-4432D21FB0B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947" t="2281" r="2013" b="8444"/>
          <a:stretch/>
        </p:blipFill>
        <p:spPr bwMode="auto">
          <a:xfrm>
            <a:off x="4250729" y="7437770"/>
            <a:ext cx="2355620" cy="2180540"/>
          </a:xfrm>
          <a:prstGeom prst="rect">
            <a:avLst/>
          </a:prstGeom>
          <a:noFill/>
          <a:extLst>
            <a:ext uri="{909E8E84-426E-40DD-AFC4-6F175D3DCCD1}">
              <a14:hiddenFill xmlns:a14="http://schemas.microsoft.com/office/drawing/2010/main">
                <a:solidFill>
                  <a:srgbClr val="FFFFFF"/>
                </a:solidFill>
              </a14:hiddenFill>
            </a:ext>
          </a:extLst>
        </p:spPr>
      </p:pic>
      <p:sp>
        <p:nvSpPr>
          <p:cNvPr id="20" name="正方形/長方形 19"/>
          <p:cNvSpPr/>
          <p:nvPr/>
        </p:nvSpPr>
        <p:spPr>
          <a:xfrm>
            <a:off x="5020098" y="8800190"/>
            <a:ext cx="453843" cy="196426"/>
          </a:xfrm>
          <a:prstGeom prst="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700" b="1" dirty="0">
                <a:solidFill>
                  <a:srgbClr val="FF0000"/>
                </a:solidFill>
              </a:rPr>
              <a:t>北口</a:t>
            </a:r>
            <a:r>
              <a:rPr kumimoji="1" lang="ja-JP" altLang="en-US" sz="700" b="1" dirty="0" smtClean="0">
                <a:solidFill>
                  <a:srgbClr val="FF0000"/>
                </a:solidFill>
              </a:rPr>
              <a:t>西</a:t>
            </a:r>
            <a:endParaRPr kumimoji="1" lang="ja-JP" altLang="en-US" sz="700" b="1" dirty="0">
              <a:solidFill>
                <a:srgbClr val="FF0000"/>
              </a:solidFill>
            </a:endParaRPr>
          </a:p>
        </p:txBody>
      </p:sp>
    </p:spTree>
    <p:extLst>
      <p:ext uri="{BB962C8B-B14F-4D97-AF65-F5344CB8AC3E}">
        <p14:creationId xmlns:p14="http://schemas.microsoft.com/office/powerpoint/2010/main" val="36192779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3279</TotalTime>
  <Words>524</Words>
  <Application>Microsoft Office PowerPoint</Application>
  <PresentationFormat>A4 210 x 297 mm</PresentationFormat>
  <Paragraphs>79</Paragraphs>
  <Slides>2</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HGPｺﾞｼｯｸE</vt:lpstr>
      <vt:lpstr>HGｺﾞｼｯｸE</vt:lpstr>
      <vt:lpstr>HG丸ｺﾞｼｯｸM-PRO</vt:lpstr>
      <vt:lpstr>ＭＳ Ｐゴシック</vt:lpstr>
      <vt:lpstr>ＭＳ 明朝</vt:lpstr>
      <vt:lpstr>游ゴシック</vt:lpstr>
      <vt:lpstr>游ゴシック Light</vt:lpstr>
      <vt:lpstr>Arial</vt:lpstr>
      <vt:lpstr>Calibri</vt:lpstr>
      <vt:lpstr>Calibri Light</vt:lpstr>
      <vt:lpstr>Century</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修田 命</dc:creator>
  <cp:lastModifiedBy>kawasaki-admin</cp:lastModifiedBy>
  <cp:revision>90</cp:revision>
  <cp:lastPrinted>2020-05-01T05:07:13Z</cp:lastPrinted>
  <dcterms:created xsi:type="dcterms:W3CDTF">2019-01-02T11:26:07Z</dcterms:created>
  <dcterms:modified xsi:type="dcterms:W3CDTF">2020-05-01T07:12:39Z</dcterms:modified>
</cp:coreProperties>
</file>