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Lst>
  <p:sldSz cx="6858000" cy="9906000" type="A4"/>
  <p:notesSz cx="6858000"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p:scale>
          <a:sx n="100" d="100"/>
          <a:sy n="100" d="100"/>
        </p:scale>
        <p:origin x="798"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1617598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2194768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28254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3416965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378558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2594052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26665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2858623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2107123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167597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F2227F-AB31-4528-93E8-3F32744268E6}" type="datetimeFigureOut">
              <a:rPr kumimoji="1" lang="ja-JP" altLang="en-US" smtClean="0"/>
              <a:t>2020/9/3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100921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6F2227F-AB31-4528-93E8-3F32744268E6}" type="datetimeFigureOut">
              <a:rPr kumimoji="1" lang="ja-JP" altLang="en-US" smtClean="0"/>
              <a:t>2020/9/3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221C4A1-7340-49FE-80A9-ECF1F3C4FD35}" type="slidenum">
              <a:rPr kumimoji="1" lang="ja-JP" altLang="en-US" smtClean="0"/>
              <a:t>‹#›</a:t>
            </a:fld>
            <a:endParaRPr kumimoji="1" lang="ja-JP" altLang="en-US"/>
          </a:p>
        </p:txBody>
      </p:sp>
    </p:spTree>
    <p:extLst>
      <p:ext uri="{BB962C8B-B14F-4D97-AF65-F5344CB8AC3E}">
        <p14:creationId xmlns:p14="http://schemas.microsoft.com/office/powerpoint/2010/main" val="1936316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1E83F8DB-8ACF-476D-9F62-5A8133C9A4AB}"/>
              </a:ext>
            </a:extLst>
          </p:cNvPr>
          <p:cNvSpPr/>
          <p:nvPr/>
        </p:nvSpPr>
        <p:spPr>
          <a:xfrm>
            <a:off x="5010150" y="2581275"/>
            <a:ext cx="1609725" cy="65818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F4A4DB2F-6409-44D1-B2B9-B1F93568D0F8}"/>
              </a:ext>
            </a:extLst>
          </p:cNvPr>
          <p:cNvSpPr txBox="1"/>
          <p:nvPr/>
        </p:nvSpPr>
        <p:spPr>
          <a:xfrm>
            <a:off x="395155" y="210800"/>
            <a:ext cx="6067687" cy="338554"/>
          </a:xfrm>
          <a:prstGeom prst="rect">
            <a:avLst/>
          </a:prstGeom>
          <a:noFill/>
        </p:spPr>
        <p:txBody>
          <a:bodyPr wrap="none" rtlCol="0">
            <a:spAutoFit/>
          </a:bodyPr>
          <a:lstStyle/>
          <a:p>
            <a:r>
              <a:rPr lang="ja-JP" altLang="ja-JP" sz="1600" dirty="0">
                <a:solidFill>
                  <a:srgbClr val="0000CC"/>
                </a:solidFill>
                <a:latin typeface="HGP創英角ｺﾞｼｯｸUB" panose="020B0900000000000000" pitchFamily="50" charset="-128"/>
                <a:ea typeface="HGP創英角ｺﾞｼｯｸUB" panose="020B0900000000000000" pitchFamily="50" charset="-128"/>
              </a:rPr>
              <a:t>■公益財団法人川崎市産業振興財団主催</a:t>
            </a:r>
            <a:r>
              <a:rPr lang="en-US" altLang="ja-JP" sz="1600" dirty="0">
                <a:solidFill>
                  <a:srgbClr val="0000CC"/>
                </a:solidFill>
                <a:latin typeface="HGP創英角ｺﾞｼｯｸUB" panose="020B0900000000000000" pitchFamily="50" charset="-128"/>
                <a:ea typeface="HGP創英角ｺﾞｼｯｸUB" panose="020B0900000000000000" pitchFamily="50" charset="-128"/>
              </a:rPr>
              <a:t> </a:t>
            </a:r>
            <a:r>
              <a:rPr lang="ja-JP" altLang="ja-JP" sz="1600" dirty="0">
                <a:solidFill>
                  <a:srgbClr val="0000CC"/>
                </a:solidFill>
                <a:latin typeface="HGP創英角ｺﾞｼｯｸUB" panose="020B0900000000000000" pitchFamily="50" charset="-128"/>
                <a:ea typeface="HGP創英角ｺﾞｼｯｸUB" panose="020B0900000000000000" pitchFamily="50" charset="-128"/>
              </a:rPr>
              <a:t>経営</a:t>
            </a:r>
            <a:r>
              <a:rPr lang="ja-JP" altLang="en-US" sz="1600" dirty="0">
                <a:solidFill>
                  <a:srgbClr val="0000CC"/>
                </a:solidFill>
                <a:latin typeface="HGP創英角ｺﾞｼｯｸUB" panose="020B0900000000000000" pitchFamily="50" charset="-128"/>
                <a:ea typeface="HGP創英角ｺﾞｼｯｸUB" panose="020B0900000000000000" pitchFamily="50" charset="-128"/>
              </a:rPr>
              <a:t>課題解決</a:t>
            </a:r>
            <a:r>
              <a:rPr lang="ja-JP" altLang="ja-JP" sz="1600" dirty="0">
                <a:solidFill>
                  <a:srgbClr val="0000CC"/>
                </a:solidFill>
                <a:latin typeface="HGP創英角ｺﾞｼｯｸUB" panose="020B0900000000000000" pitchFamily="50" charset="-128"/>
                <a:ea typeface="HGP創英角ｺﾞｼｯｸUB" panose="020B0900000000000000" pitchFamily="50" charset="-128"/>
              </a:rPr>
              <a:t>セミナー■</a:t>
            </a:r>
          </a:p>
        </p:txBody>
      </p:sp>
      <p:sp>
        <p:nvSpPr>
          <p:cNvPr id="3" name="四角形: 角を丸くする 2">
            <a:extLst>
              <a:ext uri="{FF2B5EF4-FFF2-40B4-BE49-F238E27FC236}">
                <a16:creationId xmlns:a16="http://schemas.microsoft.com/office/drawing/2014/main" id="{51AECA7A-3FDB-4056-A577-0C1616A6914B}"/>
              </a:ext>
            </a:extLst>
          </p:cNvPr>
          <p:cNvSpPr/>
          <p:nvPr/>
        </p:nvSpPr>
        <p:spPr>
          <a:xfrm>
            <a:off x="361950" y="724217"/>
            <a:ext cx="6143625" cy="1409065"/>
          </a:xfrm>
          <a:prstGeom prst="roundRect">
            <a:avLst/>
          </a:prstGeom>
          <a:solidFill>
            <a:srgbClr val="0000CC"/>
          </a:solidFill>
          <a:effectLst>
            <a:outerShdw blurRad="50800" dist="38100" dir="2700000" algn="tl" rotWithShape="0">
              <a:prstClr val="black">
                <a:alpha val="40000"/>
              </a:prstClr>
            </a:outerShdw>
          </a:effectLst>
        </p:spPr>
        <p:style>
          <a:lnRef idx="0">
            <a:schemeClr val="accent5"/>
          </a:lnRef>
          <a:fillRef idx="3">
            <a:schemeClr val="accent5"/>
          </a:fillRef>
          <a:effectRef idx="3">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 name="四角形: 角を丸くする 4">
            <a:extLst>
              <a:ext uri="{FF2B5EF4-FFF2-40B4-BE49-F238E27FC236}">
                <a16:creationId xmlns:a16="http://schemas.microsoft.com/office/drawing/2014/main" id="{E908C197-D0FF-46D8-8E96-2B0B77646DAE}"/>
              </a:ext>
            </a:extLst>
          </p:cNvPr>
          <p:cNvSpPr/>
          <p:nvPr/>
        </p:nvSpPr>
        <p:spPr>
          <a:xfrm>
            <a:off x="485774" y="828992"/>
            <a:ext cx="5829299" cy="1170940"/>
          </a:xfrm>
          <a:prstGeom prst="roundRect">
            <a:avLst>
              <a:gd name="adj" fmla="val 13248"/>
            </a:avLst>
          </a:prstGeom>
          <a:ln>
            <a:noFill/>
          </a:ln>
          <a:effectLst>
            <a:innerShdw blurRad="63500" dist="50800" dir="13500000">
              <a:prstClr val="black">
                <a:alpha val="50000"/>
              </a:prstClr>
            </a:innerShdw>
          </a:effec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 name="テキスト ボックス 12">
            <a:extLst>
              <a:ext uri="{FF2B5EF4-FFF2-40B4-BE49-F238E27FC236}">
                <a16:creationId xmlns:a16="http://schemas.microsoft.com/office/drawing/2014/main" id="{503649EA-E45D-4263-BDD4-A276D67B50A2}"/>
              </a:ext>
            </a:extLst>
          </p:cNvPr>
          <p:cNvSpPr txBox="1"/>
          <p:nvPr/>
        </p:nvSpPr>
        <p:spPr>
          <a:xfrm>
            <a:off x="600074" y="890587"/>
            <a:ext cx="4934451" cy="37394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kern="100" dirty="0">
                <a:solidFill>
                  <a:srgbClr val="800080"/>
                </a:solidFill>
                <a:latin typeface="Century" panose="02040604050505020304" pitchFamily="18" charset="0"/>
                <a:ea typeface="HGP創英角ﾎﾟｯﾌﾟ体" panose="040B0A00000000000000" pitchFamily="50" charset="-128"/>
                <a:cs typeface="Times New Roman" panose="02020603050405020304" pitchFamily="18" charset="0"/>
              </a:rPr>
              <a:t>変革の時代に対応する経営力向上（第１回）</a:t>
            </a:r>
          </a:p>
          <a:p>
            <a:pPr algn="ctr">
              <a:spcAft>
                <a:spcPts val="0"/>
              </a:spcAft>
            </a:pPr>
            <a:endParaRPr lang="ja-JP" altLang="en-US" kern="100" dirty="0">
              <a:solidFill>
                <a:srgbClr val="800080"/>
              </a:solidFill>
              <a:latin typeface="Century" panose="02040604050505020304" pitchFamily="18" charset="0"/>
              <a:ea typeface="HGP創英角ﾎﾟｯﾌﾟ体" panose="040B0A00000000000000" pitchFamily="50" charset="-128"/>
              <a:cs typeface="Times New Roman" panose="02020603050405020304" pitchFamily="18" charset="0"/>
            </a:endParaRPr>
          </a:p>
        </p:txBody>
      </p:sp>
      <p:sp>
        <p:nvSpPr>
          <p:cNvPr id="7" name="テキスト ボックス 13">
            <a:extLst>
              <a:ext uri="{FF2B5EF4-FFF2-40B4-BE49-F238E27FC236}">
                <a16:creationId xmlns:a16="http://schemas.microsoft.com/office/drawing/2014/main" id="{E987EA27-589B-465E-91C5-C8FF59B48473}"/>
              </a:ext>
            </a:extLst>
          </p:cNvPr>
          <p:cNvSpPr txBox="1"/>
          <p:nvPr/>
        </p:nvSpPr>
        <p:spPr>
          <a:xfrm>
            <a:off x="352425" y="1316985"/>
            <a:ext cx="6143625" cy="63983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27000" algn="ctr">
              <a:spcAft>
                <a:spcPts val="0"/>
              </a:spcAft>
            </a:pPr>
            <a:r>
              <a:rPr lang="ja-JP" altLang="en-US" sz="2000" kern="100" dirty="0">
                <a:solidFill>
                  <a:srgbClr val="800080"/>
                </a:solidFill>
                <a:latin typeface="Century" panose="02040604050505020304" pitchFamily="18" charset="0"/>
                <a:ea typeface="HGP創英角ﾎﾟｯﾌﾟ体" panose="040B0A00000000000000" pitchFamily="50" charset="-128"/>
                <a:cs typeface="Times New Roman" panose="02020603050405020304" pitchFamily="18" charset="0"/>
              </a:rPr>
              <a:t>働き方改革・テレワーク時代の人材戦略</a:t>
            </a:r>
            <a:endParaRPr lang="en-US" altLang="ja-JP" sz="2000" kern="100" dirty="0">
              <a:solidFill>
                <a:srgbClr val="800080"/>
              </a:solidFill>
              <a:latin typeface="Century" panose="02040604050505020304" pitchFamily="18" charset="0"/>
              <a:ea typeface="HGP創英角ﾎﾟｯﾌﾟ体" panose="040B0A00000000000000" pitchFamily="50" charset="-128"/>
              <a:cs typeface="Times New Roman" panose="02020603050405020304" pitchFamily="18" charset="0"/>
            </a:endParaRPr>
          </a:p>
          <a:p>
            <a:pPr indent="127000" algn="ctr">
              <a:spcAft>
                <a:spcPts val="0"/>
              </a:spcAft>
            </a:pPr>
            <a:r>
              <a:rPr lang="ja-JP" altLang="en-US" sz="2000" kern="100" dirty="0">
                <a:solidFill>
                  <a:srgbClr val="800080"/>
                </a:solidFill>
                <a:latin typeface="Century" panose="02040604050505020304" pitchFamily="18" charset="0"/>
                <a:ea typeface="HGP創英角ﾎﾟｯﾌﾟ体" panose="040B0A00000000000000" pitchFamily="50" charset="-128"/>
                <a:cs typeface="Times New Roman" panose="02020603050405020304" pitchFamily="18" charset="0"/>
              </a:rPr>
              <a:t>～「人を大切にする経営」～</a:t>
            </a:r>
            <a:endParaRPr lang="ja-JP" sz="1100" kern="100" dirty="0">
              <a:solidFill>
                <a:srgbClr val="80008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2F232F0A-9E16-43F4-8583-1089942DD1AF}"/>
              </a:ext>
            </a:extLst>
          </p:cNvPr>
          <p:cNvSpPr/>
          <p:nvPr/>
        </p:nvSpPr>
        <p:spPr>
          <a:xfrm>
            <a:off x="5105400" y="2681396"/>
            <a:ext cx="1400175" cy="14201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t>講師写真</a:t>
            </a:r>
          </a:p>
          <a:p>
            <a:pPr algn="ctr"/>
            <a:endParaRPr kumimoji="1" lang="en-US" altLang="ja-JP" sz="1400" dirty="0"/>
          </a:p>
          <a:p>
            <a:pPr algn="ctr"/>
            <a:endParaRPr kumimoji="1" lang="en-US" altLang="ja-JP" sz="1400" dirty="0"/>
          </a:p>
          <a:p>
            <a:pPr algn="ctr"/>
            <a:endParaRPr kumimoji="1" lang="en-US" altLang="ja-JP" sz="1400" dirty="0"/>
          </a:p>
          <a:p>
            <a:pPr algn="ctr"/>
            <a:endParaRPr kumimoji="1" lang="en-US" altLang="ja-JP" sz="1400" dirty="0"/>
          </a:p>
          <a:p>
            <a:pPr algn="ctr"/>
            <a:endParaRPr kumimoji="1" lang="ja-JP" altLang="en-US" sz="1400" dirty="0"/>
          </a:p>
        </p:txBody>
      </p:sp>
      <p:sp>
        <p:nvSpPr>
          <p:cNvPr id="9" name="テキスト ボックス 8">
            <a:extLst>
              <a:ext uri="{FF2B5EF4-FFF2-40B4-BE49-F238E27FC236}">
                <a16:creationId xmlns:a16="http://schemas.microsoft.com/office/drawing/2014/main" id="{E9733D1B-15C5-4261-BC7E-4547223B82C3}"/>
              </a:ext>
            </a:extLst>
          </p:cNvPr>
          <p:cNvSpPr txBox="1"/>
          <p:nvPr/>
        </p:nvSpPr>
        <p:spPr>
          <a:xfrm>
            <a:off x="138496" y="2238057"/>
            <a:ext cx="5109091" cy="1815882"/>
          </a:xfrm>
          <a:prstGeom prst="rect">
            <a:avLst/>
          </a:prstGeom>
          <a:noFill/>
        </p:spPr>
        <p:txBody>
          <a:bodyPr wrap="none" rtlCol="0">
            <a:spAutoFit/>
          </a:bodyPr>
          <a:lstStyle/>
          <a:p>
            <a:r>
              <a:rPr kumimoji="1" lang="en-US" altLang="ja-JP" sz="1600" dirty="0">
                <a:latin typeface="+mn-ea"/>
              </a:rPr>
              <a:t>【</a:t>
            </a:r>
            <a:r>
              <a:rPr kumimoji="1" lang="ja-JP" altLang="en-US" sz="1600" dirty="0">
                <a:latin typeface="+mn-ea"/>
              </a:rPr>
              <a:t>日　　時</a:t>
            </a:r>
            <a:r>
              <a:rPr kumimoji="1" lang="en-US" altLang="ja-JP" sz="1600" dirty="0">
                <a:latin typeface="+mn-ea"/>
              </a:rPr>
              <a:t>】</a:t>
            </a:r>
            <a:r>
              <a:rPr kumimoji="1" lang="ja-JP" altLang="en-US" sz="1600" dirty="0">
                <a:latin typeface="+mn-ea"/>
              </a:rPr>
              <a:t>令和</a:t>
            </a:r>
            <a:r>
              <a:rPr kumimoji="1" lang="en-US" altLang="ja-JP" sz="1600" dirty="0">
                <a:latin typeface="+mn-ea"/>
              </a:rPr>
              <a:t>2</a:t>
            </a:r>
            <a:r>
              <a:rPr kumimoji="1" lang="ja-JP" altLang="en-US" sz="1600" dirty="0">
                <a:latin typeface="+mn-ea"/>
              </a:rPr>
              <a:t>年</a:t>
            </a:r>
            <a:r>
              <a:rPr kumimoji="1" lang="en-US" altLang="ja-JP" sz="1600" dirty="0">
                <a:latin typeface="+mn-ea"/>
              </a:rPr>
              <a:t>9</a:t>
            </a:r>
            <a:r>
              <a:rPr kumimoji="1" lang="ja-JP" altLang="en-US" sz="1600" dirty="0">
                <a:latin typeface="+mn-ea"/>
              </a:rPr>
              <a:t>月</a:t>
            </a:r>
            <a:r>
              <a:rPr kumimoji="1" lang="en-US" altLang="ja-JP" sz="1600" dirty="0">
                <a:latin typeface="+mn-ea"/>
              </a:rPr>
              <a:t>23</a:t>
            </a:r>
            <a:r>
              <a:rPr kumimoji="1" lang="ja-JP" altLang="en-US" sz="1600" dirty="0">
                <a:latin typeface="+mn-ea"/>
              </a:rPr>
              <a:t>日（水）</a:t>
            </a:r>
            <a:r>
              <a:rPr kumimoji="1" lang="en-US" altLang="ja-JP" sz="1600" dirty="0">
                <a:latin typeface="+mn-ea"/>
              </a:rPr>
              <a:t>18 : 30 </a:t>
            </a:r>
            <a:r>
              <a:rPr kumimoji="1" lang="ja-JP" altLang="en-US" sz="1600" dirty="0">
                <a:latin typeface="+mn-ea"/>
              </a:rPr>
              <a:t>～ </a:t>
            </a:r>
            <a:r>
              <a:rPr kumimoji="1" lang="en-US" altLang="ja-JP" sz="1600" dirty="0">
                <a:latin typeface="+mn-ea"/>
              </a:rPr>
              <a:t>20 : 30</a:t>
            </a:r>
          </a:p>
          <a:p>
            <a:r>
              <a:rPr kumimoji="1" lang="en-US" altLang="ja-JP" sz="1600" dirty="0">
                <a:latin typeface="+mn-ea"/>
              </a:rPr>
              <a:t>【</a:t>
            </a:r>
            <a:r>
              <a:rPr kumimoji="1" lang="ja-JP" altLang="en-US" sz="1600" dirty="0">
                <a:latin typeface="+mn-ea"/>
              </a:rPr>
              <a:t>会　　場</a:t>
            </a:r>
            <a:r>
              <a:rPr kumimoji="1" lang="en-US" altLang="ja-JP" sz="1600" dirty="0">
                <a:latin typeface="+mn-ea"/>
              </a:rPr>
              <a:t>】</a:t>
            </a:r>
            <a:r>
              <a:rPr kumimoji="1" lang="ja-JP" altLang="en-US" sz="1600" dirty="0">
                <a:latin typeface="+mn-ea"/>
              </a:rPr>
              <a:t>川崎市産業振興会館／オンライン</a:t>
            </a:r>
          </a:p>
          <a:p>
            <a:r>
              <a:rPr kumimoji="1" lang="en-US" altLang="ja-JP" sz="1600" dirty="0">
                <a:latin typeface="+mn-ea"/>
              </a:rPr>
              <a:t>【</a:t>
            </a:r>
            <a:r>
              <a:rPr kumimoji="1" lang="ja-JP" altLang="en-US" sz="1600" dirty="0">
                <a:latin typeface="+mn-ea"/>
              </a:rPr>
              <a:t>講　　師</a:t>
            </a:r>
            <a:r>
              <a:rPr kumimoji="1" lang="en-US" altLang="ja-JP" sz="1600" dirty="0">
                <a:latin typeface="+mn-ea"/>
              </a:rPr>
              <a:t>】</a:t>
            </a:r>
            <a:r>
              <a:rPr kumimoji="1" lang="ja-JP" altLang="en-US" sz="1600" dirty="0">
                <a:latin typeface="+mn-ea"/>
              </a:rPr>
              <a:t>中小企業診断士　　滝沢　典之氏</a:t>
            </a:r>
          </a:p>
          <a:p>
            <a:r>
              <a:rPr kumimoji="1" lang="en-US" altLang="ja-JP" sz="1600" dirty="0">
                <a:latin typeface="+mn-ea"/>
              </a:rPr>
              <a:t>【</a:t>
            </a:r>
            <a:r>
              <a:rPr kumimoji="1" lang="ja-JP" altLang="en-US" sz="1600" dirty="0">
                <a:latin typeface="+mn-ea"/>
              </a:rPr>
              <a:t>受  講  料</a:t>
            </a:r>
            <a:r>
              <a:rPr kumimoji="1" lang="en-US" altLang="ja-JP" sz="1600" dirty="0">
                <a:latin typeface="+mn-ea"/>
              </a:rPr>
              <a:t>】</a:t>
            </a:r>
            <a:r>
              <a:rPr kumimoji="1" lang="ja-JP" altLang="en-US" sz="1600" dirty="0">
                <a:latin typeface="+mn-ea"/>
              </a:rPr>
              <a:t>無料</a:t>
            </a:r>
          </a:p>
          <a:p>
            <a:r>
              <a:rPr kumimoji="1" lang="en-US" altLang="ja-JP" sz="1600" dirty="0">
                <a:latin typeface="+mn-ea"/>
              </a:rPr>
              <a:t>【</a:t>
            </a:r>
            <a:r>
              <a:rPr kumimoji="1" lang="ja-JP" altLang="en-US" sz="1600" dirty="0">
                <a:latin typeface="+mn-ea"/>
              </a:rPr>
              <a:t>定　　員</a:t>
            </a:r>
            <a:r>
              <a:rPr kumimoji="1" lang="en-US" altLang="ja-JP" sz="1600" dirty="0">
                <a:latin typeface="+mn-ea"/>
              </a:rPr>
              <a:t>】30</a:t>
            </a:r>
            <a:r>
              <a:rPr kumimoji="1" lang="ja-JP" altLang="en-US" sz="1600" dirty="0">
                <a:latin typeface="+mn-ea"/>
              </a:rPr>
              <a:t>名（申込順）</a:t>
            </a:r>
          </a:p>
          <a:p>
            <a:r>
              <a:rPr kumimoji="1" lang="en-US" altLang="ja-JP" sz="1600" dirty="0">
                <a:latin typeface="+mn-ea"/>
              </a:rPr>
              <a:t>【</a:t>
            </a:r>
            <a:r>
              <a:rPr kumimoji="1" lang="ja-JP" altLang="en-US" sz="1600" dirty="0">
                <a:latin typeface="+mn-ea"/>
              </a:rPr>
              <a:t>申込方法</a:t>
            </a:r>
            <a:r>
              <a:rPr kumimoji="1" lang="en-US" altLang="ja-JP" sz="1600" dirty="0">
                <a:latin typeface="+mn-ea"/>
              </a:rPr>
              <a:t>】</a:t>
            </a:r>
            <a:r>
              <a:rPr kumimoji="1" lang="ja-JP" altLang="en-US" sz="1600" dirty="0">
                <a:latin typeface="+mn-ea"/>
              </a:rPr>
              <a:t>ＦＡＸまたはＥ－ｍａｉｌ（裏面参照）</a:t>
            </a:r>
          </a:p>
          <a:p>
            <a:r>
              <a:rPr kumimoji="1" lang="en-US" altLang="ja-JP" sz="1600" dirty="0">
                <a:latin typeface="+mn-ea"/>
              </a:rPr>
              <a:t>【</a:t>
            </a:r>
            <a:r>
              <a:rPr kumimoji="1" lang="ja-JP" altLang="en-US" sz="1600" dirty="0">
                <a:latin typeface="+mn-ea"/>
              </a:rPr>
              <a:t>申込締切</a:t>
            </a:r>
            <a:r>
              <a:rPr kumimoji="1" lang="en-US" altLang="ja-JP" sz="1600" dirty="0">
                <a:latin typeface="+mn-ea"/>
              </a:rPr>
              <a:t>】</a:t>
            </a:r>
            <a:r>
              <a:rPr kumimoji="1" lang="ja-JP" altLang="en-US" sz="1600" dirty="0">
                <a:latin typeface="+mn-ea"/>
              </a:rPr>
              <a:t>令和２年</a:t>
            </a:r>
            <a:r>
              <a:rPr kumimoji="1" lang="en-US" altLang="ja-JP" sz="1600" dirty="0">
                <a:latin typeface="+mn-ea"/>
              </a:rPr>
              <a:t>9</a:t>
            </a:r>
            <a:r>
              <a:rPr kumimoji="1" lang="ja-JP" altLang="en-US" sz="1600" dirty="0">
                <a:latin typeface="+mn-ea"/>
              </a:rPr>
              <a:t>月</a:t>
            </a:r>
            <a:r>
              <a:rPr kumimoji="1" lang="en-US" altLang="ja-JP" sz="1600" dirty="0">
                <a:latin typeface="+mn-ea"/>
              </a:rPr>
              <a:t>22</a:t>
            </a:r>
            <a:r>
              <a:rPr kumimoji="1" lang="ja-JP" altLang="en-US" sz="1600" dirty="0">
                <a:latin typeface="+mn-ea"/>
              </a:rPr>
              <a:t>日（火）</a:t>
            </a:r>
          </a:p>
        </p:txBody>
      </p:sp>
      <p:sp>
        <p:nvSpPr>
          <p:cNvPr id="20" name="正方形/長方形 19">
            <a:extLst>
              <a:ext uri="{FF2B5EF4-FFF2-40B4-BE49-F238E27FC236}">
                <a16:creationId xmlns:a16="http://schemas.microsoft.com/office/drawing/2014/main" id="{93518DD5-5042-436A-A7B4-A4BE01D596EE}"/>
              </a:ext>
            </a:extLst>
          </p:cNvPr>
          <p:cNvSpPr/>
          <p:nvPr/>
        </p:nvSpPr>
        <p:spPr>
          <a:xfrm>
            <a:off x="372583" y="4149506"/>
            <a:ext cx="4543424" cy="2895600"/>
          </a:xfrm>
          <a:prstGeom prst="rect">
            <a:avLst/>
          </a:prstGeom>
          <a:ln w="28575">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t>新型コロナウイルス感染症対策で急速に普及し、今後も定着が見込まれるテレワーク。働き方改革も加速され、社会状況も一変してきました。大企業では当たり前に行われているテレワーク、在宅勤務、働き方改革ですが、中小企業ではそう簡単に対応できないとお悩みの経営者の皆様が多くおられると思います。このまま、何もしないでいると大企業と中小企業の格差は事業面、経営面、労務管理面、人材確保の面で、ますます大きくなることが予想されます。現在の国の助成金や川崎市の補助金について説明します。その有効活用を検討してはいかがでしょうか。事業存続、雇用確保の観点から、今こそ中小企業が取り組まなくてはならない「人を大切にする経営」こそが、この厳しい経営環境を乗り越えるための根底の考え方ではないでしょうか。全国の事例を紹介します。また、来年度から中小企業にも導入される「同一労働、同一賃金」についても説明します。</a:t>
            </a:r>
          </a:p>
          <a:p>
            <a:r>
              <a:rPr kumimoji="1" lang="ja-JP" altLang="en-US" sz="1200" dirty="0"/>
              <a:t>（関連助成制度：　川崎市テレワーク導入促進補助金等）</a:t>
            </a:r>
          </a:p>
        </p:txBody>
      </p:sp>
      <p:sp>
        <p:nvSpPr>
          <p:cNvPr id="22" name="正方形/長方形 21">
            <a:extLst>
              <a:ext uri="{FF2B5EF4-FFF2-40B4-BE49-F238E27FC236}">
                <a16:creationId xmlns:a16="http://schemas.microsoft.com/office/drawing/2014/main" id="{B5F991AE-8A5B-48F7-9F9D-CBA83308756E}"/>
              </a:ext>
            </a:extLst>
          </p:cNvPr>
          <p:cNvSpPr/>
          <p:nvPr/>
        </p:nvSpPr>
        <p:spPr>
          <a:xfrm>
            <a:off x="5105400" y="4149506"/>
            <a:ext cx="1400175" cy="10416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t>【</a:t>
            </a:r>
            <a:r>
              <a:rPr kumimoji="1" lang="ja-JP" altLang="en-US" sz="1100" dirty="0"/>
              <a:t>講師</a:t>
            </a:r>
            <a:r>
              <a:rPr kumimoji="1" lang="en-US" altLang="ja-JP" sz="1100" dirty="0"/>
              <a:t>】</a:t>
            </a:r>
          </a:p>
          <a:p>
            <a:r>
              <a:rPr kumimoji="1" lang="ja-JP" altLang="en-US" sz="1100" dirty="0"/>
              <a:t>中小企業診断士　滝沢　典之</a:t>
            </a:r>
            <a:endParaRPr kumimoji="1" lang="en-US" altLang="ja-JP" sz="1100" dirty="0"/>
          </a:p>
          <a:p>
            <a:r>
              <a:rPr kumimoji="1" lang="ja-JP" altLang="en-US" sz="1100" dirty="0"/>
              <a:t>（ﾀｷｻﾞﾜ ﾉﾘﾕｷ）</a:t>
            </a:r>
          </a:p>
        </p:txBody>
      </p:sp>
      <p:sp>
        <p:nvSpPr>
          <p:cNvPr id="23" name="正方形/長方形 22">
            <a:extLst>
              <a:ext uri="{FF2B5EF4-FFF2-40B4-BE49-F238E27FC236}">
                <a16:creationId xmlns:a16="http://schemas.microsoft.com/office/drawing/2014/main" id="{FB532F51-24A3-40A1-96B0-890D14F33521}"/>
              </a:ext>
            </a:extLst>
          </p:cNvPr>
          <p:cNvSpPr/>
          <p:nvPr/>
        </p:nvSpPr>
        <p:spPr>
          <a:xfrm>
            <a:off x="5105400" y="5267325"/>
            <a:ext cx="1400175" cy="3809683"/>
          </a:xfrm>
          <a:prstGeom prst="rect">
            <a:avLst/>
          </a:prstGeom>
        </p:spPr>
        <p:style>
          <a:lnRef idx="2">
            <a:schemeClr val="dk1"/>
          </a:lnRef>
          <a:fillRef idx="1">
            <a:schemeClr val="lt1"/>
          </a:fillRef>
          <a:effectRef idx="0">
            <a:schemeClr val="dk1"/>
          </a:effectRef>
          <a:fontRef idx="minor">
            <a:schemeClr val="dk1"/>
          </a:fontRef>
        </p:style>
        <p:txBody>
          <a:bodyPr rtlCol="0" anchor="t" anchorCtr="0"/>
          <a:lstStyle/>
          <a:p>
            <a:r>
              <a:rPr kumimoji="1" lang="ja-JP" altLang="en-US" sz="1100" dirty="0"/>
              <a:t>◆経歴</a:t>
            </a:r>
          </a:p>
          <a:p>
            <a:r>
              <a:rPr kumimoji="1" lang="ja-JP" altLang="en-US" sz="1100" dirty="0"/>
              <a:t>川崎生まれ、川崎育ち。東芝の本社、工場、米国にて、資材調達、輸出入、企画、経営・労務管理、コンプライアンス・監査業務を経験。国内外の中小企業ビジネスに精通。</a:t>
            </a:r>
            <a:endParaRPr kumimoji="1" lang="en-US" altLang="ja-JP" sz="1100" dirty="0"/>
          </a:p>
          <a:p>
            <a:r>
              <a:rPr kumimoji="1" lang="ja-JP" altLang="en-US" sz="1100" dirty="0"/>
              <a:t>◆実績</a:t>
            </a:r>
            <a:endParaRPr kumimoji="1" lang="en-US" altLang="ja-JP" sz="1100" dirty="0"/>
          </a:p>
          <a:p>
            <a:r>
              <a:rPr kumimoji="1" lang="ja-JP" altLang="en-US" sz="1100" dirty="0"/>
              <a:t>働き方改革・テレワーク支援。「人を大切にする経営」「事業承継」ビジネスマッチング支援。かわさき起業家オーディション創業支援、経営革新計画支援、</a:t>
            </a:r>
            <a:endParaRPr kumimoji="1" lang="en-US" altLang="ja-JP" sz="1100" dirty="0"/>
          </a:p>
          <a:p>
            <a:r>
              <a:rPr kumimoji="1" lang="ja-JP" altLang="en-US" sz="1100" dirty="0"/>
              <a:t>復旧支援相談員。</a:t>
            </a:r>
          </a:p>
        </p:txBody>
      </p:sp>
      <p:sp>
        <p:nvSpPr>
          <p:cNvPr id="24" name="正方形/長方形 23">
            <a:extLst>
              <a:ext uri="{FF2B5EF4-FFF2-40B4-BE49-F238E27FC236}">
                <a16:creationId xmlns:a16="http://schemas.microsoft.com/office/drawing/2014/main" id="{EBB779A4-72ED-4DDE-B46E-6A4538919095}"/>
              </a:ext>
            </a:extLst>
          </p:cNvPr>
          <p:cNvSpPr/>
          <p:nvPr/>
        </p:nvSpPr>
        <p:spPr>
          <a:xfrm>
            <a:off x="357187" y="9277350"/>
            <a:ext cx="6143625" cy="428625"/>
          </a:xfrm>
          <a:prstGeom prst="rect">
            <a:avLst/>
          </a:prstGeom>
          <a:solidFill>
            <a:srgbClr val="0000CC"/>
          </a:solidFill>
          <a:effectLst>
            <a:outerShdw blurRad="50800" dist="38100" dir="2700000" algn="tl" rotWithShape="0">
              <a:prstClr val="black">
                <a:alpha val="40000"/>
              </a:prstClr>
            </a:outerShdw>
          </a:effectLst>
        </p:spPr>
        <p:style>
          <a:lnRef idx="0">
            <a:schemeClr val="accent5"/>
          </a:lnRef>
          <a:fillRef idx="3">
            <a:schemeClr val="accent5"/>
          </a:fillRef>
          <a:effectRef idx="3">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共催</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（一社）川崎中小企業診断士会</a:t>
            </a:r>
          </a:p>
        </p:txBody>
      </p:sp>
      <p:grpSp>
        <p:nvGrpSpPr>
          <p:cNvPr id="28" name="グループ化 27">
            <a:extLst>
              <a:ext uri="{FF2B5EF4-FFF2-40B4-BE49-F238E27FC236}">
                <a16:creationId xmlns:a16="http://schemas.microsoft.com/office/drawing/2014/main" id="{A01F5068-7B4B-442A-AB25-87486BED12A5}"/>
              </a:ext>
            </a:extLst>
          </p:cNvPr>
          <p:cNvGrpSpPr/>
          <p:nvPr/>
        </p:nvGrpSpPr>
        <p:grpSpPr>
          <a:xfrm>
            <a:off x="5548312" y="2950379"/>
            <a:ext cx="514350" cy="1025545"/>
            <a:chOff x="5545439" y="2864654"/>
            <a:chExt cx="514350" cy="1025545"/>
          </a:xfrm>
        </p:grpSpPr>
        <p:sp>
          <p:nvSpPr>
            <p:cNvPr id="25" name="フローチャート: 論理積ゲート 24">
              <a:extLst>
                <a:ext uri="{FF2B5EF4-FFF2-40B4-BE49-F238E27FC236}">
                  <a16:creationId xmlns:a16="http://schemas.microsoft.com/office/drawing/2014/main" id="{028C08DA-DF76-4FE2-B914-8BAA10937D2B}"/>
                </a:ext>
              </a:extLst>
            </p:cNvPr>
            <p:cNvSpPr/>
            <p:nvPr/>
          </p:nvSpPr>
          <p:spPr>
            <a:xfrm rot="16200000">
              <a:off x="5506317" y="3346251"/>
              <a:ext cx="583070" cy="504825"/>
            </a:xfrm>
            <a:prstGeom prst="flowChartDelay">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151CFA16-EFE8-4F5F-8FE1-77A7343860D8}"/>
                </a:ext>
              </a:extLst>
            </p:cNvPr>
            <p:cNvSpPr/>
            <p:nvPr/>
          </p:nvSpPr>
          <p:spPr>
            <a:xfrm>
              <a:off x="5545439" y="2864654"/>
              <a:ext cx="514350" cy="488612"/>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 name="Rectangle 4">
            <a:extLst>
              <a:ext uri="{FF2B5EF4-FFF2-40B4-BE49-F238E27FC236}">
                <a16:creationId xmlns:a16="http://schemas.microsoft.com/office/drawing/2014/main" id="{61CF954C-7861-4A9F-A7E9-0D5C2184120E}"/>
              </a:ext>
            </a:extLst>
          </p:cNvPr>
          <p:cNvSpPr>
            <a:spLocks noChangeArrowheads="1"/>
          </p:cNvSpPr>
          <p:nvPr/>
        </p:nvSpPr>
        <p:spPr bwMode="auto">
          <a:xfrm>
            <a:off x="361951" y="7140674"/>
            <a:ext cx="4543424" cy="2022476"/>
          </a:xfrm>
          <a:prstGeom prst="rect">
            <a:avLst/>
          </a:prstGeom>
          <a:solidFill>
            <a:schemeClr val="accent5">
              <a:lumMod val="20000"/>
              <a:lumOff val="80000"/>
            </a:schemeClr>
          </a:solidFill>
          <a:ln w="9525" algn="ctr">
            <a:solidFill>
              <a:srgbClr val="000000"/>
            </a:solidFill>
            <a:miter lim="800000"/>
            <a:headEnd/>
            <a:tailEnd/>
          </a:ln>
          <a:effectLst/>
        </p:spPr>
        <p:txBody>
          <a:bodyPr rot="0" vert="horz" wrap="square" lIns="74295" tIns="8890" rIns="74295" bIns="8890" anchor="t" anchorCtr="0" upright="1">
            <a:noAutofit/>
          </a:bodyPr>
          <a:lstStyle/>
          <a:p>
            <a:pPr algn="just">
              <a:spcAft>
                <a:spcPts val="0"/>
              </a:spcAft>
            </a:pPr>
            <a:r>
              <a:rPr lang="en-US" sz="1050" b="1" kern="100" dirty="0">
                <a:solidFill>
                  <a:srgbClr val="333333"/>
                </a:solidFill>
                <a:effectLst/>
                <a:latin typeface="+mn-ea"/>
                <a:cs typeface="Times New Roman" panose="02020603050405020304" pitchFamily="18" charset="0"/>
              </a:rPr>
              <a:t>1</a:t>
            </a:r>
            <a:r>
              <a:rPr lang="ja-JP" sz="1050" b="1" kern="100" dirty="0">
                <a:solidFill>
                  <a:srgbClr val="333333"/>
                </a:solidFill>
                <a:effectLst/>
                <a:latin typeface="+mn-ea"/>
                <a:cs typeface="Times New Roman" panose="02020603050405020304" pitchFamily="18" charset="0"/>
              </a:rPr>
              <a:t>　</a:t>
            </a:r>
            <a:r>
              <a:rPr lang="en-US" altLang="ja-JP" sz="1050" b="1" kern="100" dirty="0">
                <a:solidFill>
                  <a:srgbClr val="333333"/>
                </a:solidFill>
                <a:effectLst/>
                <a:latin typeface="+mn-ea"/>
                <a:cs typeface="Times New Roman" panose="02020603050405020304" pitchFamily="18" charset="0"/>
              </a:rPr>
              <a:t>2019</a:t>
            </a:r>
            <a:r>
              <a:rPr lang="ja-JP" altLang="en-US" sz="1050" b="1" kern="100" dirty="0">
                <a:solidFill>
                  <a:srgbClr val="333333"/>
                </a:solidFill>
                <a:effectLst/>
                <a:latin typeface="+mn-ea"/>
                <a:cs typeface="Times New Roman" panose="02020603050405020304" pitchFamily="18" charset="0"/>
              </a:rPr>
              <a:t>年度以前のテレワーク導入の流れ</a:t>
            </a:r>
            <a:endParaRPr lang="ja-JP" sz="1050" kern="100" dirty="0">
              <a:solidFill>
                <a:srgbClr val="333333"/>
              </a:solidFill>
              <a:effectLst/>
              <a:latin typeface="+mn-ea"/>
              <a:cs typeface="Times New Roman" panose="02020603050405020304" pitchFamily="18" charset="0"/>
            </a:endParaRPr>
          </a:p>
          <a:p>
            <a:pPr marL="228600" indent="-228600" algn="just">
              <a:spcAft>
                <a:spcPts val="0"/>
              </a:spcAft>
              <a:buAutoNum type="arabicParenBoth"/>
            </a:pPr>
            <a:r>
              <a:rPr lang="ja-JP" altLang="en-US" sz="1050" kern="100" dirty="0">
                <a:solidFill>
                  <a:srgbClr val="333333"/>
                </a:solidFill>
                <a:effectLst/>
                <a:latin typeface="+mn-ea"/>
                <a:cs typeface="Times New Roman" panose="02020603050405020304" pitchFamily="18" charset="0"/>
              </a:rPr>
              <a:t>従来の考え方</a:t>
            </a:r>
            <a:endParaRPr lang="en-US" altLang="ja-JP" sz="1050" kern="100" dirty="0">
              <a:solidFill>
                <a:srgbClr val="333333"/>
              </a:solidFill>
              <a:effectLst/>
              <a:latin typeface="+mn-ea"/>
              <a:cs typeface="Times New Roman" panose="02020603050405020304" pitchFamily="18" charset="0"/>
            </a:endParaRPr>
          </a:p>
          <a:p>
            <a:pPr marL="228600" indent="-228600" algn="just">
              <a:spcAft>
                <a:spcPts val="0"/>
              </a:spcAft>
              <a:buAutoNum type="arabicParenBoth"/>
            </a:pPr>
            <a:r>
              <a:rPr lang="ja-JP" altLang="en-US" sz="1050" kern="100" dirty="0">
                <a:solidFill>
                  <a:srgbClr val="333333"/>
                </a:solidFill>
                <a:effectLst/>
                <a:latin typeface="+mn-ea"/>
                <a:cs typeface="Times New Roman" panose="02020603050405020304" pitchFamily="18" charset="0"/>
              </a:rPr>
              <a:t>東京</a:t>
            </a:r>
            <a:r>
              <a:rPr lang="en-US" altLang="ja-JP" sz="1050" kern="100" dirty="0">
                <a:solidFill>
                  <a:srgbClr val="333333"/>
                </a:solidFill>
                <a:effectLst/>
                <a:latin typeface="+mn-ea"/>
                <a:cs typeface="Times New Roman" panose="02020603050405020304" pitchFamily="18" charset="0"/>
              </a:rPr>
              <a:t>2020</a:t>
            </a:r>
            <a:r>
              <a:rPr lang="ja-JP" altLang="en-US" sz="1050" kern="100" dirty="0">
                <a:solidFill>
                  <a:srgbClr val="333333"/>
                </a:solidFill>
                <a:effectLst/>
                <a:latin typeface="+mn-ea"/>
                <a:cs typeface="Times New Roman" panose="02020603050405020304" pitchFamily="18" charset="0"/>
              </a:rPr>
              <a:t>に向けた施策</a:t>
            </a:r>
            <a:endParaRPr lang="ja-JP" sz="1050" kern="100" dirty="0">
              <a:solidFill>
                <a:srgbClr val="333333"/>
              </a:solidFill>
              <a:effectLst/>
              <a:latin typeface="+mn-ea"/>
              <a:cs typeface="Times New Roman" panose="02020603050405020304" pitchFamily="18" charset="0"/>
            </a:endParaRPr>
          </a:p>
          <a:p>
            <a:pPr algn="just">
              <a:spcAft>
                <a:spcPts val="0"/>
              </a:spcAft>
            </a:pPr>
            <a:r>
              <a:rPr lang="en-US" sz="1050" b="1" kern="100" dirty="0">
                <a:solidFill>
                  <a:srgbClr val="333333"/>
                </a:solidFill>
                <a:effectLst/>
                <a:latin typeface="+mn-ea"/>
                <a:cs typeface="Times New Roman" panose="02020603050405020304" pitchFamily="18" charset="0"/>
              </a:rPr>
              <a:t>2</a:t>
            </a:r>
            <a:r>
              <a:rPr lang="ja-JP" sz="1050" b="1" kern="100" dirty="0">
                <a:solidFill>
                  <a:srgbClr val="333333"/>
                </a:solidFill>
                <a:effectLst/>
                <a:latin typeface="+mn-ea"/>
                <a:cs typeface="Times New Roman" panose="02020603050405020304" pitchFamily="18" charset="0"/>
              </a:rPr>
              <a:t>　</a:t>
            </a:r>
            <a:r>
              <a:rPr lang="en-US" altLang="ja-JP" sz="1050" b="1" kern="100" dirty="0">
                <a:solidFill>
                  <a:srgbClr val="333333"/>
                </a:solidFill>
                <a:effectLst/>
                <a:latin typeface="+mn-ea"/>
                <a:cs typeface="Times New Roman" panose="02020603050405020304" pitchFamily="18" charset="0"/>
              </a:rPr>
              <a:t>2020</a:t>
            </a:r>
            <a:r>
              <a:rPr lang="ja-JP" altLang="en-US" sz="1050" b="1" kern="100" dirty="0">
                <a:solidFill>
                  <a:srgbClr val="333333"/>
                </a:solidFill>
                <a:effectLst/>
                <a:latin typeface="+mn-ea"/>
                <a:cs typeface="Times New Roman" panose="02020603050405020304" pitchFamily="18" charset="0"/>
              </a:rPr>
              <a:t>年新型コロナウイルス感染症で何が変わったか？</a:t>
            </a:r>
            <a:endParaRPr lang="en-US" altLang="ja-JP" sz="1050" b="1" kern="100" dirty="0">
              <a:solidFill>
                <a:srgbClr val="333333"/>
              </a:solidFill>
              <a:effectLst/>
              <a:latin typeface="+mn-ea"/>
              <a:cs typeface="Times New Roman" panose="02020603050405020304" pitchFamily="18" charset="0"/>
            </a:endParaRPr>
          </a:p>
          <a:p>
            <a:pPr marL="228600" indent="-228600" algn="just">
              <a:buFontTx/>
              <a:buAutoNum type="arabicParenBoth"/>
            </a:pPr>
            <a:r>
              <a:rPr lang="ja-JP" altLang="en-US" sz="1050" kern="100" dirty="0">
                <a:solidFill>
                  <a:srgbClr val="333333"/>
                </a:solidFill>
                <a:latin typeface="+mn-ea"/>
                <a:cs typeface="Times New Roman" panose="02020603050405020304" pitchFamily="18" charset="0"/>
              </a:rPr>
              <a:t>新型コロナウイルス感染症で環境が一変、大企業はなぜできるか？</a:t>
            </a:r>
            <a:endParaRPr lang="en-US" altLang="ja-JP" sz="1050" kern="100" dirty="0">
              <a:solidFill>
                <a:srgbClr val="333333"/>
              </a:solidFill>
              <a:latin typeface="+mn-ea"/>
              <a:cs typeface="Times New Roman" panose="02020603050405020304" pitchFamily="18" charset="0"/>
            </a:endParaRPr>
          </a:p>
          <a:p>
            <a:pPr marL="228600" indent="-228600" algn="just">
              <a:spcAft>
                <a:spcPts val="0"/>
              </a:spcAft>
              <a:buAutoNum type="arabicParenBoth"/>
            </a:pPr>
            <a:r>
              <a:rPr lang="ja-JP" altLang="en-US" sz="1050" kern="100" dirty="0">
                <a:solidFill>
                  <a:srgbClr val="333333"/>
                </a:solidFill>
                <a:latin typeface="+mn-ea"/>
                <a:cs typeface="Times New Roman" panose="02020603050405020304" pitchFamily="18" charset="0"/>
              </a:rPr>
              <a:t>国の施策（助成金）と川崎市の施策（補助金）</a:t>
            </a:r>
            <a:endParaRPr lang="ja-JP" altLang="ja-JP" sz="1050" kern="100" dirty="0">
              <a:solidFill>
                <a:srgbClr val="333333"/>
              </a:solidFill>
              <a:latin typeface="+mn-ea"/>
              <a:cs typeface="Times New Roman" panose="02020603050405020304" pitchFamily="18" charset="0"/>
            </a:endParaRPr>
          </a:p>
          <a:p>
            <a:pPr marL="228600" indent="-228600" algn="just">
              <a:spcAft>
                <a:spcPts val="0"/>
              </a:spcAft>
              <a:buAutoNum type="arabicParenBoth"/>
            </a:pPr>
            <a:r>
              <a:rPr lang="ja-JP" altLang="en-US" sz="1050" kern="100" dirty="0">
                <a:solidFill>
                  <a:srgbClr val="333333"/>
                </a:solidFill>
                <a:latin typeface="+mn-ea"/>
                <a:cs typeface="Times New Roman" panose="02020603050405020304" pitchFamily="18" charset="0"/>
              </a:rPr>
              <a:t>中小企業の人材確保と事業存続、成長を考える</a:t>
            </a:r>
            <a:endParaRPr lang="en-US" altLang="ja-JP" sz="1050" kern="100" dirty="0">
              <a:solidFill>
                <a:srgbClr val="333333"/>
              </a:solidFill>
              <a:latin typeface="+mn-ea"/>
              <a:cs typeface="Times New Roman" panose="02020603050405020304" pitchFamily="18" charset="0"/>
            </a:endParaRPr>
          </a:p>
          <a:p>
            <a:pPr algn="just">
              <a:spcAft>
                <a:spcPts val="0"/>
              </a:spcAft>
            </a:pPr>
            <a:r>
              <a:rPr lang="ja-JP" altLang="en-US" sz="1050" b="1" kern="100" dirty="0">
                <a:solidFill>
                  <a:srgbClr val="333333"/>
                </a:solidFill>
                <a:latin typeface="+mn-ea"/>
                <a:cs typeface="Times New Roman" panose="02020603050405020304" pitchFamily="18" charset="0"/>
              </a:rPr>
              <a:t>３</a:t>
            </a:r>
            <a:r>
              <a:rPr lang="en-US" altLang="ja-JP" sz="1050" b="1" kern="100" dirty="0">
                <a:solidFill>
                  <a:srgbClr val="333333"/>
                </a:solidFill>
                <a:latin typeface="+mn-ea"/>
                <a:cs typeface="Times New Roman" panose="02020603050405020304" pitchFamily="18" charset="0"/>
              </a:rPr>
              <a:t>. 2021</a:t>
            </a:r>
            <a:r>
              <a:rPr lang="ja-JP" altLang="en-US" sz="1050" b="1" kern="100" dirty="0">
                <a:solidFill>
                  <a:srgbClr val="333333"/>
                </a:solidFill>
                <a:latin typeface="+mn-ea"/>
                <a:cs typeface="Times New Roman" panose="02020603050405020304" pitchFamily="18" charset="0"/>
              </a:rPr>
              <a:t>年度導入される中小企業の「同一労働、同一賃金」への対応</a:t>
            </a:r>
            <a:endParaRPr lang="en-US" altLang="ja-JP" sz="1050" b="1" kern="100" dirty="0">
              <a:solidFill>
                <a:srgbClr val="333333"/>
              </a:solidFill>
              <a:latin typeface="+mn-ea"/>
              <a:cs typeface="Times New Roman" panose="02020603050405020304" pitchFamily="18" charset="0"/>
            </a:endParaRPr>
          </a:p>
          <a:p>
            <a:pPr algn="just"/>
            <a:r>
              <a:rPr lang="en-US" altLang="ja-JP" sz="1050" kern="100" dirty="0">
                <a:solidFill>
                  <a:srgbClr val="333333"/>
                </a:solidFill>
                <a:latin typeface="+mn-ea"/>
                <a:cs typeface="Times New Roman" panose="02020603050405020304" pitchFamily="18" charset="0"/>
              </a:rPr>
              <a:t>(1) </a:t>
            </a:r>
            <a:r>
              <a:rPr lang="ja-JP" altLang="en-US" sz="1050" kern="100" dirty="0">
                <a:solidFill>
                  <a:srgbClr val="333333"/>
                </a:solidFill>
                <a:latin typeface="+mn-ea"/>
                <a:cs typeface="Times New Roman" panose="02020603050405020304" pitchFamily="18" charset="0"/>
              </a:rPr>
              <a:t>ガイドラインと事例紹介</a:t>
            </a:r>
            <a:endParaRPr lang="en-US" altLang="ja-JP" sz="1050" b="1" kern="100" dirty="0">
              <a:solidFill>
                <a:srgbClr val="333333"/>
              </a:solidFill>
              <a:latin typeface="+mn-ea"/>
              <a:cs typeface="Times New Roman" panose="02020603050405020304" pitchFamily="18" charset="0"/>
            </a:endParaRPr>
          </a:p>
          <a:p>
            <a:pPr algn="just">
              <a:spcAft>
                <a:spcPts val="0"/>
              </a:spcAft>
            </a:pPr>
            <a:r>
              <a:rPr lang="ja-JP" altLang="en-US" sz="1050" b="1" kern="100" dirty="0">
                <a:solidFill>
                  <a:srgbClr val="333333"/>
                </a:solidFill>
                <a:effectLst/>
                <a:latin typeface="+mn-ea"/>
                <a:cs typeface="Times New Roman" panose="02020603050405020304" pitchFamily="18" charset="0"/>
              </a:rPr>
              <a:t>４．「人を大切にする経営」とは？</a:t>
            </a:r>
            <a:endParaRPr lang="en-US" altLang="ja-JP" sz="1050" b="1" kern="100" dirty="0">
              <a:solidFill>
                <a:srgbClr val="333333"/>
              </a:solidFill>
              <a:effectLst/>
              <a:latin typeface="+mn-ea"/>
              <a:cs typeface="Times New Roman" panose="02020603050405020304" pitchFamily="18" charset="0"/>
            </a:endParaRPr>
          </a:p>
          <a:p>
            <a:pPr algn="just"/>
            <a:r>
              <a:rPr lang="en-US" altLang="ja-JP" sz="1050" kern="100" dirty="0">
                <a:solidFill>
                  <a:srgbClr val="333333"/>
                </a:solidFill>
                <a:latin typeface="+mn-ea"/>
                <a:cs typeface="Times New Roman" panose="02020603050405020304" pitchFamily="18" charset="0"/>
              </a:rPr>
              <a:t>(1) </a:t>
            </a:r>
            <a:r>
              <a:rPr lang="ja-JP" altLang="en-US" sz="1050" kern="100" dirty="0">
                <a:solidFill>
                  <a:srgbClr val="333333"/>
                </a:solidFill>
                <a:latin typeface="+mn-ea"/>
                <a:cs typeface="Times New Roman" panose="02020603050405020304" pitchFamily="18" charset="0"/>
              </a:rPr>
              <a:t>あらたな経営の考え方と全国の中小企業の事例紹介</a:t>
            </a:r>
            <a:endParaRPr lang="en-US" altLang="ja-JP" sz="1050" kern="100" dirty="0">
              <a:solidFill>
                <a:srgbClr val="333333"/>
              </a:solidFill>
              <a:latin typeface="+mn-ea"/>
              <a:cs typeface="Times New Roman" panose="02020603050405020304" pitchFamily="18" charset="0"/>
            </a:endParaRPr>
          </a:p>
          <a:p>
            <a:pPr algn="just"/>
            <a:r>
              <a:rPr lang="en-US" altLang="ja-JP" sz="1050" kern="100" dirty="0">
                <a:solidFill>
                  <a:srgbClr val="333333"/>
                </a:solidFill>
                <a:latin typeface="+mn-ea"/>
                <a:cs typeface="Times New Roman" panose="02020603050405020304" pitchFamily="18" charset="0"/>
              </a:rPr>
              <a:t>(2)</a:t>
            </a:r>
            <a:r>
              <a:rPr lang="ja-JP" altLang="en-US" sz="1050" kern="100" dirty="0">
                <a:solidFill>
                  <a:srgbClr val="333333"/>
                </a:solidFill>
                <a:latin typeface="+mn-ea"/>
                <a:cs typeface="Times New Roman" panose="02020603050405020304" pitchFamily="18" charset="0"/>
              </a:rPr>
              <a:t> 雇用確保、事業存続、事業持続化に向けて</a:t>
            </a:r>
            <a:endParaRPr lang="en-US" altLang="ja-JP" sz="1050" kern="100" dirty="0">
              <a:solidFill>
                <a:srgbClr val="333333"/>
              </a:solidFill>
              <a:latin typeface="+mn-ea"/>
              <a:cs typeface="Times New Roman" panose="02020603050405020304" pitchFamily="18" charset="0"/>
            </a:endParaRPr>
          </a:p>
          <a:p>
            <a:pPr algn="just"/>
            <a:endParaRPr lang="en-US" altLang="ja-JP" sz="1050" kern="100" dirty="0">
              <a:solidFill>
                <a:srgbClr val="333333"/>
              </a:solidFill>
              <a:latin typeface="+mn-ea"/>
              <a:cs typeface="Times New Roman" panose="02020603050405020304" pitchFamily="18" charset="0"/>
            </a:endParaRPr>
          </a:p>
          <a:p>
            <a:pPr algn="just">
              <a:spcAft>
                <a:spcPts val="0"/>
              </a:spcAft>
            </a:pPr>
            <a:endParaRPr lang="ja-JP" sz="1050" kern="100" dirty="0">
              <a:solidFill>
                <a:srgbClr val="333333"/>
              </a:solidFill>
              <a:effectLst/>
              <a:latin typeface="+mn-ea"/>
              <a:cs typeface="Times New Roman" panose="02020603050405020304" pitchFamily="18" charset="0"/>
            </a:endParaRPr>
          </a:p>
        </p:txBody>
      </p:sp>
      <p:sp>
        <p:nvSpPr>
          <p:cNvPr id="8" name="吹き出し: 円形 7">
            <a:extLst>
              <a:ext uri="{FF2B5EF4-FFF2-40B4-BE49-F238E27FC236}">
                <a16:creationId xmlns:a16="http://schemas.microsoft.com/office/drawing/2014/main" id="{FC8D76F7-513E-45EE-BA7D-E54D039DF1F5}"/>
              </a:ext>
            </a:extLst>
          </p:cNvPr>
          <p:cNvSpPr/>
          <p:nvPr/>
        </p:nvSpPr>
        <p:spPr>
          <a:xfrm>
            <a:off x="5286374" y="590827"/>
            <a:ext cx="1028699" cy="531108"/>
          </a:xfrm>
          <a:prstGeom prst="wedgeEllipseCallout">
            <a:avLst>
              <a:gd name="adj1" fmla="val -39945"/>
              <a:gd name="adj2" fmla="val 65103"/>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rPr>
              <a:t>無料！</a:t>
            </a:r>
          </a:p>
        </p:txBody>
      </p:sp>
      <p:pic>
        <p:nvPicPr>
          <p:cNvPr id="18" name="図 17">
            <a:extLst>
              <a:ext uri="{FF2B5EF4-FFF2-40B4-BE49-F238E27FC236}">
                <a16:creationId xmlns:a16="http://schemas.microsoft.com/office/drawing/2014/main" id="{AD6E0437-BBCB-4113-BB3F-E641C1B63E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9687" y="2651939"/>
            <a:ext cx="1390650" cy="1580237"/>
          </a:xfrm>
          <a:prstGeom prst="rect">
            <a:avLst/>
          </a:prstGeom>
        </p:spPr>
      </p:pic>
    </p:spTree>
    <p:extLst>
      <p:ext uri="{BB962C8B-B14F-4D97-AF65-F5344CB8AC3E}">
        <p14:creationId xmlns:p14="http://schemas.microsoft.com/office/powerpoint/2010/main" val="6394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7EF948-CDB8-4D61-9C1C-7D30D8AE8C1A}"/>
              </a:ext>
            </a:extLst>
          </p:cNvPr>
          <p:cNvSpPr/>
          <p:nvPr/>
        </p:nvSpPr>
        <p:spPr>
          <a:xfrm>
            <a:off x="357187" y="9277350"/>
            <a:ext cx="6143625" cy="428625"/>
          </a:xfrm>
          <a:prstGeom prst="rect">
            <a:avLst/>
          </a:prstGeom>
          <a:solidFill>
            <a:srgbClr val="0000CC"/>
          </a:solidFill>
          <a:effectLst>
            <a:outerShdw blurRad="50800" dist="38100" dir="2700000" algn="tl" rotWithShape="0">
              <a:prstClr val="black">
                <a:alpha val="40000"/>
              </a:prstClr>
            </a:outerShdw>
          </a:effectLst>
        </p:spPr>
        <p:style>
          <a:lnRef idx="0">
            <a:schemeClr val="accent5"/>
          </a:lnRef>
          <a:fillRef idx="3">
            <a:schemeClr val="accent5"/>
          </a:fillRef>
          <a:effectRef idx="3">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共催</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（一社）川崎中小企業診断士会</a:t>
            </a:r>
          </a:p>
        </p:txBody>
      </p:sp>
      <p:sp>
        <p:nvSpPr>
          <p:cNvPr id="4" name="テキスト ボックス 3">
            <a:extLst>
              <a:ext uri="{FF2B5EF4-FFF2-40B4-BE49-F238E27FC236}">
                <a16:creationId xmlns:a16="http://schemas.microsoft.com/office/drawing/2014/main" id="{49E7B9EB-CE49-4FBB-B817-14EC37B1B336}"/>
              </a:ext>
            </a:extLst>
          </p:cNvPr>
          <p:cNvSpPr txBox="1"/>
          <p:nvPr/>
        </p:nvSpPr>
        <p:spPr>
          <a:xfrm>
            <a:off x="242887" y="3846135"/>
            <a:ext cx="3467616" cy="523220"/>
          </a:xfrm>
          <a:prstGeom prst="rect">
            <a:avLst/>
          </a:prstGeom>
          <a:noFill/>
        </p:spPr>
        <p:txBody>
          <a:bodyPr wrap="none" rtlCol="0">
            <a:spAutoFit/>
          </a:bodyPr>
          <a:lstStyle/>
          <a:p>
            <a:r>
              <a:rPr kumimoji="1" lang="en-US" altLang="ja-JP" sz="1400" dirty="0">
                <a:latin typeface="+mn-ea"/>
              </a:rPr>
              <a:t>【</a:t>
            </a:r>
            <a:r>
              <a:rPr kumimoji="1" lang="ja-JP" altLang="en-US" sz="1400" dirty="0">
                <a:latin typeface="+mn-ea"/>
              </a:rPr>
              <a:t>申し込み方法</a:t>
            </a:r>
            <a:r>
              <a:rPr kumimoji="1" lang="en-US" altLang="ja-JP" sz="1400" dirty="0">
                <a:latin typeface="+mn-ea"/>
              </a:rPr>
              <a:t>】</a:t>
            </a:r>
          </a:p>
          <a:p>
            <a:r>
              <a:rPr kumimoji="1" lang="ja-JP" altLang="en-US" sz="1400" dirty="0">
                <a:latin typeface="+mn-ea"/>
              </a:rPr>
              <a:t>　Ｅ</a:t>
            </a:r>
            <a:r>
              <a:rPr kumimoji="1" lang="en-US" altLang="ja-JP" sz="1400" dirty="0">
                <a:latin typeface="+mn-ea"/>
              </a:rPr>
              <a:t>-mail</a:t>
            </a:r>
            <a:r>
              <a:rPr kumimoji="1" lang="ja-JP" altLang="en-US" sz="1400" dirty="0">
                <a:latin typeface="+mn-ea"/>
              </a:rPr>
              <a:t>または</a:t>
            </a:r>
            <a:r>
              <a:rPr kumimoji="1" lang="en-US" altLang="ja-JP" sz="1400" dirty="0">
                <a:latin typeface="+mn-ea"/>
              </a:rPr>
              <a:t>FAX</a:t>
            </a:r>
            <a:r>
              <a:rPr kumimoji="1" lang="ja-JP" altLang="en-US" sz="1400" dirty="0">
                <a:latin typeface="+mn-ea"/>
              </a:rPr>
              <a:t>でお申込ください。</a:t>
            </a:r>
          </a:p>
        </p:txBody>
      </p:sp>
      <p:sp>
        <p:nvSpPr>
          <p:cNvPr id="6" name="テキスト ボックス 5">
            <a:extLst>
              <a:ext uri="{FF2B5EF4-FFF2-40B4-BE49-F238E27FC236}">
                <a16:creationId xmlns:a16="http://schemas.microsoft.com/office/drawing/2014/main" id="{6EF8DCBE-A7B1-42B8-98D2-A4FF3D9FECF5}"/>
              </a:ext>
            </a:extLst>
          </p:cNvPr>
          <p:cNvSpPr txBox="1"/>
          <p:nvPr/>
        </p:nvSpPr>
        <p:spPr>
          <a:xfrm>
            <a:off x="412787" y="6266168"/>
            <a:ext cx="6032421" cy="1569660"/>
          </a:xfrm>
          <a:prstGeom prst="rect">
            <a:avLst/>
          </a:prstGeom>
          <a:noFill/>
        </p:spPr>
        <p:txBody>
          <a:bodyPr wrap="none" rtlCol="0">
            <a:spAutoFit/>
          </a:bodyPr>
          <a:lstStyle/>
          <a:p>
            <a:r>
              <a:rPr kumimoji="1" lang="en-US" altLang="ja-JP" sz="1200" dirty="0">
                <a:latin typeface="+mn-ea"/>
              </a:rPr>
              <a:t>※</a:t>
            </a:r>
            <a:r>
              <a:rPr kumimoji="1" lang="ja-JP" altLang="en-US" sz="1200" dirty="0">
                <a:latin typeface="+mn-ea"/>
              </a:rPr>
              <a:t>必要事項をご記入の上、ＦＡＸ（０４４－５４８－４１４６）もしくは、同内容を</a:t>
            </a:r>
          </a:p>
          <a:p>
            <a:r>
              <a:rPr kumimoji="1" lang="ja-JP" altLang="en-US" sz="1200" dirty="0">
                <a:latin typeface="+mn-ea"/>
              </a:rPr>
              <a:t>Ｅ</a:t>
            </a:r>
            <a:r>
              <a:rPr kumimoji="1" lang="en-US" altLang="ja-JP" sz="1200" dirty="0">
                <a:latin typeface="+mn-ea"/>
              </a:rPr>
              <a:t>-mail</a:t>
            </a:r>
            <a:r>
              <a:rPr kumimoji="1" lang="ja-JP" altLang="en-US" sz="1200" dirty="0">
                <a:latin typeface="+mn-ea"/>
              </a:rPr>
              <a:t>　</a:t>
            </a:r>
            <a:r>
              <a:rPr kumimoji="1" lang="en-US" altLang="ja-JP" sz="1200" dirty="0">
                <a:latin typeface="+mn-ea"/>
              </a:rPr>
              <a:t>jinzai@kawasaki-net.ne.jp </a:t>
            </a:r>
            <a:r>
              <a:rPr kumimoji="1" lang="ja-JP" altLang="en-US" sz="1200" dirty="0">
                <a:latin typeface="+mn-ea"/>
              </a:rPr>
              <a:t>までお送りください。</a:t>
            </a:r>
          </a:p>
          <a:p>
            <a:r>
              <a:rPr kumimoji="1" lang="en-US" altLang="ja-JP" sz="1200" dirty="0">
                <a:latin typeface="+mn-ea"/>
              </a:rPr>
              <a:t>※</a:t>
            </a:r>
            <a:r>
              <a:rPr kumimoji="1" lang="ja-JP" altLang="en-US" sz="1200" dirty="0">
                <a:latin typeface="+mn-ea"/>
              </a:rPr>
              <a:t>ＦＡＸの場合は、参加申込書を切らずにこのまま送信してください。</a:t>
            </a:r>
          </a:p>
          <a:p>
            <a:r>
              <a:rPr kumimoji="1" lang="en-US" altLang="ja-JP" sz="1200" dirty="0">
                <a:latin typeface="+mn-ea"/>
              </a:rPr>
              <a:t>※</a:t>
            </a:r>
            <a:r>
              <a:rPr kumimoji="1" lang="ja-JP" altLang="en-US" sz="1200" dirty="0">
                <a:latin typeface="+mn-ea"/>
              </a:rPr>
              <a:t>受講票は発行いたしません。当日、会場へ直接お越しください。</a:t>
            </a:r>
            <a:endParaRPr kumimoji="1" lang="en-US" altLang="ja-JP" sz="1200" dirty="0">
              <a:latin typeface="+mn-ea"/>
            </a:endParaRPr>
          </a:p>
          <a:p>
            <a:r>
              <a:rPr kumimoji="1" lang="en-US" altLang="ja-JP" sz="1200" dirty="0">
                <a:latin typeface="+mn-ea"/>
              </a:rPr>
              <a:t>※</a:t>
            </a:r>
            <a:r>
              <a:rPr kumimoji="1" lang="ja-JP" altLang="en-US" sz="1200" dirty="0">
                <a:latin typeface="+mn-ea"/>
              </a:rPr>
              <a:t>オンライン希望の場合は</a:t>
            </a:r>
            <a:r>
              <a:rPr kumimoji="1" lang="en-US" altLang="ja-JP" sz="1200" dirty="0">
                <a:latin typeface="+mn-ea"/>
              </a:rPr>
              <a:t>E-mail</a:t>
            </a:r>
            <a:r>
              <a:rPr kumimoji="1" lang="ja-JP" altLang="en-US" sz="1200" dirty="0">
                <a:latin typeface="+mn-ea"/>
              </a:rPr>
              <a:t>にて</a:t>
            </a:r>
            <a:br>
              <a:rPr kumimoji="1" lang="en-US" altLang="ja-JP" sz="1200" dirty="0">
                <a:latin typeface="+mn-ea"/>
              </a:rPr>
            </a:br>
            <a:r>
              <a:rPr kumimoji="1" lang="ja-JP" altLang="en-US" sz="1200" dirty="0">
                <a:latin typeface="+mn-ea"/>
              </a:rPr>
              <a:t>　ご案内いたします。</a:t>
            </a:r>
          </a:p>
          <a:p>
            <a:r>
              <a:rPr kumimoji="1" lang="en-US" altLang="ja-JP" sz="1200" dirty="0">
                <a:latin typeface="+mn-ea"/>
              </a:rPr>
              <a:t>※</a:t>
            </a:r>
            <a:r>
              <a:rPr kumimoji="1" lang="ja-JP" altLang="en-US" sz="1200" dirty="0">
                <a:latin typeface="+mn-ea"/>
              </a:rPr>
              <a:t>定員超過によりご参加いただけない</a:t>
            </a:r>
            <a:endParaRPr kumimoji="1" lang="en-US" altLang="ja-JP" sz="1200" dirty="0">
              <a:latin typeface="+mn-ea"/>
            </a:endParaRPr>
          </a:p>
          <a:p>
            <a:r>
              <a:rPr kumimoji="1" lang="ja-JP" altLang="en-US" sz="1200" dirty="0">
                <a:latin typeface="+mn-ea"/>
              </a:rPr>
              <a:t>　場合にはご連絡いたします。</a:t>
            </a:r>
          </a:p>
        </p:txBody>
      </p:sp>
      <p:sp>
        <p:nvSpPr>
          <p:cNvPr id="7" name="Rectangle 20">
            <a:extLst>
              <a:ext uri="{FF2B5EF4-FFF2-40B4-BE49-F238E27FC236}">
                <a16:creationId xmlns:a16="http://schemas.microsoft.com/office/drawing/2014/main" id="{583BCCF4-ECDD-4326-9915-16F4FF1F1574}"/>
              </a:ext>
            </a:extLst>
          </p:cNvPr>
          <p:cNvSpPr>
            <a:spLocks noChangeArrowheads="1"/>
          </p:cNvSpPr>
          <p:nvPr/>
        </p:nvSpPr>
        <p:spPr bwMode="auto">
          <a:xfrm>
            <a:off x="412786" y="7902057"/>
            <a:ext cx="2797139" cy="1299093"/>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algn="just">
              <a:spcAft>
                <a:spcPts val="0"/>
              </a:spcAft>
            </a:pPr>
            <a:r>
              <a:rPr lang="ja-JP" sz="1200" kern="100" dirty="0">
                <a:solidFill>
                  <a:srgbClr val="333333"/>
                </a:solidFill>
                <a:effectLst/>
                <a:latin typeface="+mn-ea"/>
                <a:cs typeface="Times New Roman" panose="02020603050405020304" pitchFamily="18" charset="0"/>
              </a:rPr>
              <a:t>【お申し込み・お問合せ】</a:t>
            </a:r>
            <a:endParaRPr lang="ja-JP" sz="1050" kern="100" dirty="0">
              <a:solidFill>
                <a:srgbClr val="333333"/>
              </a:solidFill>
              <a:effectLst/>
              <a:latin typeface="+mn-ea"/>
              <a:cs typeface="Times New Roman" panose="02020603050405020304" pitchFamily="18" charset="0"/>
            </a:endParaRPr>
          </a:p>
          <a:p>
            <a:pPr algn="just">
              <a:spcAft>
                <a:spcPts val="0"/>
              </a:spcAft>
            </a:pPr>
            <a:r>
              <a:rPr lang="ja-JP" sz="1200" kern="100" dirty="0">
                <a:solidFill>
                  <a:srgbClr val="333333"/>
                </a:solidFill>
                <a:effectLst/>
                <a:latin typeface="+mn-ea"/>
                <a:cs typeface="Times New Roman" panose="02020603050405020304" pitchFamily="18" charset="0"/>
              </a:rPr>
              <a:t>公益財団法人川崎市産業振興財団</a:t>
            </a:r>
            <a:endParaRPr lang="ja-JP" sz="1050" kern="100" dirty="0">
              <a:solidFill>
                <a:srgbClr val="333333"/>
              </a:solidFill>
              <a:effectLst/>
              <a:latin typeface="+mn-ea"/>
              <a:cs typeface="Times New Roman" panose="02020603050405020304" pitchFamily="18" charset="0"/>
            </a:endParaRPr>
          </a:p>
          <a:p>
            <a:pPr algn="just">
              <a:spcAft>
                <a:spcPts val="0"/>
              </a:spcAft>
            </a:pPr>
            <a:r>
              <a:rPr lang="ja-JP" sz="1200" kern="100" dirty="0">
                <a:solidFill>
                  <a:srgbClr val="333333"/>
                </a:solidFill>
                <a:effectLst/>
                <a:latin typeface="+mn-ea"/>
                <a:cs typeface="Times New Roman" panose="02020603050405020304" pitchFamily="18" charset="0"/>
              </a:rPr>
              <a:t>川崎市幸区堀川町６６番地２０</a:t>
            </a:r>
            <a:endParaRPr lang="ja-JP" sz="1050" kern="100" dirty="0">
              <a:solidFill>
                <a:srgbClr val="333333"/>
              </a:solidFill>
              <a:effectLst/>
              <a:latin typeface="+mn-ea"/>
              <a:cs typeface="Times New Roman" panose="02020603050405020304" pitchFamily="18" charset="0"/>
            </a:endParaRPr>
          </a:p>
          <a:p>
            <a:pPr algn="just">
              <a:spcAft>
                <a:spcPts val="0"/>
              </a:spcAft>
            </a:pPr>
            <a:r>
              <a:rPr lang="ja-JP" sz="1200" kern="100" dirty="0">
                <a:solidFill>
                  <a:srgbClr val="333333"/>
                </a:solidFill>
                <a:effectLst/>
                <a:latin typeface="+mn-ea"/>
                <a:cs typeface="Times New Roman" panose="02020603050405020304" pitchFamily="18" charset="0"/>
              </a:rPr>
              <a:t>川崎市産業振興会館６階</a:t>
            </a:r>
            <a:endParaRPr lang="ja-JP" sz="1050" kern="100" dirty="0">
              <a:solidFill>
                <a:srgbClr val="333333"/>
              </a:solidFill>
              <a:effectLst/>
              <a:latin typeface="+mn-ea"/>
              <a:cs typeface="Times New Roman" panose="02020603050405020304" pitchFamily="18" charset="0"/>
            </a:endParaRPr>
          </a:p>
          <a:p>
            <a:pPr algn="just">
              <a:spcAft>
                <a:spcPts val="0"/>
              </a:spcAft>
            </a:pPr>
            <a:r>
              <a:rPr lang="ja-JP" sz="1200" kern="100" dirty="0">
                <a:solidFill>
                  <a:srgbClr val="333333"/>
                </a:solidFill>
                <a:effectLst/>
                <a:latin typeface="+mn-ea"/>
                <a:cs typeface="Times New Roman" panose="02020603050405020304" pitchFamily="18" charset="0"/>
              </a:rPr>
              <a:t>電話 </a:t>
            </a:r>
            <a:r>
              <a:rPr lang="en-US" sz="1200" kern="100" dirty="0">
                <a:solidFill>
                  <a:srgbClr val="333333"/>
                </a:solidFill>
                <a:effectLst/>
                <a:latin typeface="+mn-ea"/>
                <a:cs typeface="Times New Roman" panose="02020603050405020304" pitchFamily="18" charset="0"/>
              </a:rPr>
              <a:t>044</a:t>
            </a:r>
            <a:r>
              <a:rPr lang="ja-JP" sz="1200" kern="100" dirty="0">
                <a:solidFill>
                  <a:srgbClr val="333333"/>
                </a:solidFill>
                <a:effectLst/>
                <a:latin typeface="+mn-ea"/>
                <a:cs typeface="Times New Roman" panose="02020603050405020304" pitchFamily="18" charset="0"/>
              </a:rPr>
              <a:t>－</a:t>
            </a:r>
            <a:r>
              <a:rPr lang="en-US" sz="1200" kern="100" dirty="0">
                <a:solidFill>
                  <a:srgbClr val="333333"/>
                </a:solidFill>
                <a:effectLst/>
                <a:latin typeface="+mn-ea"/>
                <a:cs typeface="Times New Roman" panose="02020603050405020304" pitchFamily="18" charset="0"/>
              </a:rPr>
              <a:t>548-4125</a:t>
            </a:r>
            <a:endParaRPr lang="ja-JP" sz="1050" kern="100" dirty="0">
              <a:solidFill>
                <a:srgbClr val="333333"/>
              </a:solidFill>
              <a:effectLst/>
              <a:latin typeface="+mn-ea"/>
              <a:cs typeface="Times New Roman" panose="02020603050405020304" pitchFamily="18" charset="0"/>
            </a:endParaRPr>
          </a:p>
          <a:p>
            <a:pPr algn="just">
              <a:spcAft>
                <a:spcPts val="0"/>
              </a:spcAft>
            </a:pPr>
            <a:r>
              <a:rPr lang="en-US" sz="1200" kern="100" dirty="0">
                <a:solidFill>
                  <a:srgbClr val="333333"/>
                </a:solidFill>
                <a:effectLst/>
                <a:latin typeface="+mn-ea"/>
                <a:cs typeface="Times New Roman" panose="02020603050405020304" pitchFamily="18" charset="0"/>
              </a:rPr>
              <a:t>FAX 044</a:t>
            </a:r>
            <a:r>
              <a:rPr lang="ja-JP" sz="1200" kern="100" dirty="0">
                <a:solidFill>
                  <a:srgbClr val="333333"/>
                </a:solidFill>
                <a:effectLst/>
                <a:latin typeface="+mn-ea"/>
                <a:cs typeface="Times New Roman" panose="02020603050405020304" pitchFamily="18" charset="0"/>
              </a:rPr>
              <a:t>－</a:t>
            </a:r>
            <a:r>
              <a:rPr lang="en-US" sz="1200" kern="100" dirty="0">
                <a:solidFill>
                  <a:srgbClr val="333333"/>
                </a:solidFill>
                <a:effectLst/>
                <a:latin typeface="+mn-ea"/>
                <a:cs typeface="Times New Roman" panose="02020603050405020304" pitchFamily="18" charset="0"/>
              </a:rPr>
              <a:t>548-4146</a:t>
            </a:r>
            <a:endParaRPr lang="ja-JP" sz="1050" kern="100" dirty="0">
              <a:solidFill>
                <a:srgbClr val="333333"/>
              </a:solidFill>
              <a:effectLst/>
              <a:latin typeface="+mn-ea"/>
              <a:cs typeface="Times New Roman" panose="02020603050405020304" pitchFamily="18" charset="0"/>
            </a:endParaRPr>
          </a:p>
          <a:p>
            <a:pPr algn="just">
              <a:spcAft>
                <a:spcPts val="0"/>
              </a:spcAft>
            </a:pPr>
            <a:r>
              <a:rPr lang="ja-JP" sz="1200" kern="100" dirty="0">
                <a:solidFill>
                  <a:srgbClr val="333333"/>
                </a:solidFill>
                <a:effectLst/>
                <a:latin typeface="+mn-ea"/>
                <a:cs typeface="Times New Roman" panose="02020603050405020304" pitchFamily="18" charset="0"/>
              </a:rPr>
              <a:t>担当者：</a:t>
            </a:r>
            <a:r>
              <a:rPr lang="ja-JP" altLang="en-US" sz="1200" kern="100" dirty="0">
                <a:latin typeface="+mn-ea"/>
                <a:cs typeface="Times New Roman" panose="02020603050405020304" pitchFamily="18" charset="0"/>
              </a:rPr>
              <a:t>山田</a:t>
            </a:r>
            <a:endParaRPr lang="en-US" altLang="ja-JP" sz="1200" kern="100" dirty="0">
              <a:latin typeface="+mn-ea"/>
              <a:cs typeface="Times New Roman" panose="02020603050405020304" pitchFamily="18" charset="0"/>
            </a:endParaRPr>
          </a:p>
        </p:txBody>
      </p:sp>
      <p:pic>
        <p:nvPicPr>
          <p:cNvPr id="8" name="図 7">
            <a:extLst>
              <a:ext uri="{FF2B5EF4-FFF2-40B4-BE49-F238E27FC236}">
                <a16:creationId xmlns:a16="http://schemas.microsoft.com/office/drawing/2014/main" id="{B02CA444-4490-4AEF-AF40-F85343959B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283248" y="7026017"/>
            <a:ext cx="3251835" cy="2202815"/>
          </a:xfrm>
          <a:prstGeom prst="rect">
            <a:avLst/>
          </a:prstGeom>
          <a:noFill/>
          <a:ln>
            <a:noFill/>
          </a:ln>
        </p:spPr>
      </p:pic>
      <p:sp>
        <p:nvSpPr>
          <p:cNvPr id="17" name="テキスト ボックス 16">
            <a:extLst>
              <a:ext uri="{FF2B5EF4-FFF2-40B4-BE49-F238E27FC236}">
                <a16:creationId xmlns:a16="http://schemas.microsoft.com/office/drawing/2014/main" id="{26F0E143-FC17-4E9A-9B87-5AD3556CC899}"/>
              </a:ext>
            </a:extLst>
          </p:cNvPr>
          <p:cNvSpPr txBox="1"/>
          <p:nvPr/>
        </p:nvSpPr>
        <p:spPr>
          <a:xfrm>
            <a:off x="2239445" y="3695123"/>
            <a:ext cx="4609030" cy="253916"/>
          </a:xfrm>
          <a:prstGeom prst="rect">
            <a:avLst/>
          </a:prstGeom>
          <a:noFill/>
        </p:spPr>
        <p:txBody>
          <a:bodyPr wrap="square" rtlCol="0">
            <a:spAutoFit/>
          </a:bodyPr>
          <a:lstStyle/>
          <a:p>
            <a:r>
              <a:rPr kumimoji="1" lang="en-US" altLang="ja-JP" sz="1050" dirty="0"/>
              <a:t>※</a:t>
            </a:r>
            <a:r>
              <a:rPr kumimoji="1" lang="ja-JP" altLang="en-US" sz="1050" dirty="0"/>
              <a:t>共催：川崎中小企業診断士会主催セミナー（川崎市産業振興財団共催）</a:t>
            </a:r>
          </a:p>
        </p:txBody>
      </p:sp>
      <p:sp>
        <p:nvSpPr>
          <p:cNvPr id="18" name="正方形/長方形 17">
            <a:extLst>
              <a:ext uri="{FF2B5EF4-FFF2-40B4-BE49-F238E27FC236}">
                <a16:creationId xmlns:a16="http://schemas.microsoft.com/office/drawing/2014/main" id="{F23BF7ED-407B-42A7-B580-B5204BDF5DA8}"/>
              </a:ext>
            </a:extLst>
          </p:cNvPr>
          <p:cNvSpPr/>
          <p:nvPr/>
        </p:nvSpPr>
        <p:spPr>
          <a:xfrm>
            <a:off x="280987" y="200026"/>
            <a:ext cx="6316164" cy="3486150"/>
          </a:xfrm>
          <a:prstGeom prst="rect">
            <a:avLst/>
          </a:prstGeom>
          <a:solidFill>
            <a:srgbClr val="0000CC"/>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E713CB3E-DBB9-45B1-B38E-F48F35617D17}"/>
              </a:ext>
            </a:extLst>
          </p:cNvPr>
          <p:cNvSpPr/>
          <p:nvPr/>
        </p:nvSpPr>
        <p:spPr>
          <a:xfrm>
            <a:off x="341472" y="804828"/>
            <a:ext cx="3025523" cy="867581"/>
          </a:xfrm>
          <a:prstGeom prst="rect">
            <a:avLst/>
          </a:prstGeom>
          <a:solidFill>
            <a:schemeClr val="bg1"/>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en-US" altLang="ja-JP" sz="1100" b="1" dirty="0">
                <a:solidFill>
                  <a:schemeClr val="tx2"/>
                </a:solidFill>
                <a:latin typeface="+mn-ea"/>
              </a:rPr>
              <a:t>【</a:t>
            </a:r>
            <a:r>
              <a:rPr kumimoji="1" lang="ja-JP" altLang="en-US" sz="1100" b="1" dirty="0">
                <a:solidFill>
                  <a:schemeClr val="tx2"/>
                </a:solidFill>
                <a:latin typeface="+mn-ea"/>
              </a:rPr>
              <a:t>第</a:t>
            </a:r>
            <a:r>
              <a:rPr kumimoji="1" lang="en-US" altLang="ja-JP" sz="1100" b="1" dirty="0">
                <a:solidFill>
                  <a:schemeClr val="tx2"/>
                </a:solidFill>
                <a:latin typeface="+mn-ea"/>
              </a:rPr>
              <a:t>1</a:t>
            </a:r>
            <a:r>
              <a:rPr kumimoji="1" lang="ja-JP" altLang="en-US" sz="1100" b="1" dirty="0">
                <a:solidFill>
                  <a:schemeClr val="tx2"/>
                </a:solidFill>
                <a:latin typeface="+mn-ea"/>
              </a:rPr>
              <a:t>回</a:t>
            </a:r>
            <a:r>
              <a:rPr kumimoji="1" lang="en-US" altLang="ja-JP" sz="1100" b="1" dirty="0">
                <a:solidFill>
                  <a:schemeClr val="tx2"/>
                </a:solidFill>
                <a:latin typeface="+mn-ea"/>
              </a:rPr>
              <a:t>】</a:t>
            </a:r>
            <a:r>
              <a:rPr kumimoji="1" lang="ja-JP" altLang="en-US" sz="1100" b="1" dirty="0">
                <a:solidFill>
                  <a:schemeClr val="tx2"/>
                </a:solidFill>
                <a:latin typeface="+mn-ea"/>
              </a:rPr>
              <a:t>　９月２３日（水）</a:t>
            </a:r>
            <a:endParaRPr kumimoji="1" lang="en-US" altLang="ja-JP" sz="1100" b="1" dirty="0">
              <a:solidFill>
                <a:schemeClr val="tx2"/>
              </a:solidFill>
              <a:latin typeface="+mn-ea"/>
            </a:endParaRPr>
          </a:p>
          <a:p>
            <a:r>
              <a:rPr kumimoji="1" lang="ja-JP" altLang="en-US" sz="1100" b="1" dirty="0">
                <a:solidFill>
                  <a:schemeClr val="tx2"/>
                </a:solidFill>
                <a:latin typeface="+mn-ea"/>
              </a:rPr>
              <a:t>働き方改革・テレワーク時代の人材戦略</a:t>
            </a:r>
            <a:br>
              <a:rPr kumimoji="1" lang="en-US" altLang="ja-JP" sz="1100" b="1" dirty="0">
                <a:solidFill>
                  <a:schemeClr val="tx2"/>
                </a:solidFill>
                <a:latin typeface="+mn-ea"/>
              </a:rPr>
            </a:br>
            <a:r>
              <a:rPr kumimoji="1" lang="ja-JP" altLang="en-US" sz="1100" b="1" dirty="0">
                <a:solidFill>
                  <a:schemeClr val="tx2"/>
                </a:solidFill>
                <a:latin typeface="+mn-ea"/>
              </a:rPr>
              <a:t>　～「人を大切にする経営」～</a:t>
            </a:r>
          </a:p>
          <a:p>
            <a:r>
              <a:rPr kumimoji="1" lang="ja-JP" altLang="en-US" sz="1100" b="1" dirty="0">
                <a:solidFill>
                  <a:schemeClr val="tx2"/>
                </a:solidFill>
                <a:latin typeface="+mn-ea"/>
              </a:rPr>
              <a:t>講師：　滝沢 典之（中小企業診断士）</a:t>
            </a:r>
          </a:p>
        </p:txBody>
      </p:sp>
      <p:sp>
        <p:nvSpPr>
          <p:cNvPr id="20" name="正方形/長方形 19">
            <a:extLst>
              <a:ext uri="{FF2B5EF4-FFF2-40B4-BE49-F238E27FC236}">
                <a16:creationId xmlns:a16="http://schemas.microsoft.com/office/drawing/2014/main" id="{AC17AF78-2B76-449C-AB23-EA997A14A3BC}"/>
              </a:ext>
            </a:extLst>
          </p:cNvPr>
          <p:cNvSpPr/>
          <p:nvPr/>
        </p:nvSpPr>
        <p:spPr>
          <a:xfrm>
            <a:off x="336586" y="1755006"/>
            <a:ext cx="3030528" cy="867581"/>
          </a:xfrm>
          <a:prstGeom prst="rect">
            <a:avLst/>
          </a:prstGeom>
          <a:solidFill>
            <a:schemeClr val="bg1"/>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en-US" altLang="ja-JP" sz="1100" b="1" dirty="0">
                <a:solidFill>
                  <a:schemeClr val="tx2"/>
                </a:solidFill>
                <a:latin typeface="+mn-ea"/>
              </a:rPr>
              <a:t>【</a:t>
            </a:r>
            <a:r>
              <a:rPr kumimoji="1" lang="ja-JP" altLang="en-US" sz="1100" b="1" dirty="0">
                <a:solidFill>
                  <a:schemeClr val="tx2"/>
                </a:solidFill>
                <a:latin typeface="+mn-ea"/>
              </a:rPr>
              <a:t>第</a:t>
            </a:r>
            <a:r>
              <a:rPr kumimoji="1" lang="en-US" altLang="ja-JP" sz="1100" b="1" dirty="0">
                <a:solidFill>
                  <a:schemeClr val="tx2"/>
                </a:solidFill>
                <a:latin typeface="+mn-ea"/>
              </a:rPr>
              <a:t>2</a:t>
            </a:r>
            <a:r>
              <a:rPr kumimoji="1" lang="ja-JP" altLang="en-US" sz="1100" b="1" dirty="0">
                <a:solidFill>
                  <a:schemeClr val="tx2"/>
                </a:solidFill>
                <a:latin typeface="+mn-ea"/>
              </a:rPr>
              <a:t>回</a:t>
            </a:r>
            <a:r>
              <a:rPr kumimoji="1" lang="en-US" altLang="ja-JP" sz="1100" b="1" dirty="0">
                <a:solidFill>
                  <a:schemeClr val="tx2"/>
                </a:solidFill>
                <a:latin typeface="+mn-ea"/>
              </a:rPr>
              <a:t>】</a:t>
            </a:r>
            <a:r>
              <a:rPr kumimoji="1" lang="ja-JP" altLang="en-US" sz="1100" b="1" dirty="0">
                <a:solidFill>
                  <a:schemeClr val="tx2"/>
                </a:solidFill>
                <a:latin typeface="+mn-ea"/>
              </a:rPr>
              <a:t>　１０月１４日（水）</a:t>
            </a:r>
            <a:endParaRPr kumimoji="1" lang="en-US" altLang="ja-JP" sz="1100" b="1" dirty="0">
              <a:solidFill>
                <a:schemeClr val="tx2"/>
              </a:solidFill>
              <a:latin typeface="+mn-ea"/>
            </a:endParaRPr>
          </a:p>
          <a:p>
            <a:r>
              <a:rPr kumimoji="1" lang="ja-JP" altLang="en-US" sz="1100" b="1" dirty="0">
                <a:solidFill>
                  <a:schemeClr val="tx2"/>
                </a:solidFill>
                <a:latin typeface="+mn-ea"/>
              </a:rPr>
              <a:t>変革の時代の経営革新</a:t>
            </a:r>
            <a:endParaRPr kumimoji="1" lang="en-US" altLang="ja-JP" sz="1100" b="1" dirty="0">
              <a:solidFill>
                <a:schemeClr val="tx2"/>
              </a:solidFill>
              <a:latin typeface="+mn-ea"/>
            </a:endParaRPr>
          </a:p>
          <a:p>
            <a:r>
              <a:rPr kumimoji="1" lang="ja-JP" altLang="en-US" sz="1100" b="1" dirty="0">
                <a:solidFill>
                  <a:schemeClr val="tx2"/>
                </a:solidFill>
                <a:latin typeface="+mn-ea"/>
              </a:rPr>
              <a:t>　</a:t>
            </a:r>
            <a:endParaRPr kumimoji="1" lang="en-US" altLang="ja-JP" sz="1100" b="1" dirty="0">
              <a:solidFill>
                <a:schemeClr val="tx2"/>
              </a:solidFill>
              <a:latin typeface="+mn-ea"/>
            </a:endParaRPr>
          </a:p>
          <a:p>
            <a:r>
              <a:rPr kumimoji="1" lang="ja-JP" altLang="en-US" sz="1100" b="1" dirty="0">
                <a:solidFill>
                  <a:schemeClr val="tx2"/>
                </a:solidFill>
                <a:latin typeface="+mn-ea"/>
              </a:rPr>
              <a:t>講師：　高橋 栄一（中小企業診断士）</a:t>
            </a:r>
            <a:endParaRPr kumimoji="1" lang="en-US" altLang="ja-JP" sz="1100" b="1" dirty="0">
              <a:solidFill>
                <a:schemeClr val="tx2"/>
              </a:solidFill>
              <a:latin typeface="+mn-ea"/>
            </a:endParaRPr>
          </a:p>
        </p:txBody>
      </p:sp>
      <p:sp>
        <p:nvSpPr>
          <p:cNvPr id="21" name="正方形/長方形 20">
            <a:extLst>
              <a:ext uri="{FF2B5EF4-FFF2-40B4-BE49-F238E27FC236}">
                <a16:creationId xmlns:a16="http://schemas.microsoft.com/office/drawing/2014/main" id="{51E05A10-619F-42FA-81A7-CFCD7D964221}"/>
              </a:ext>
            </a:extLst>
          </p:cNvPr>
          <p:cNvSpPr/>
          <p:nvPr/>
        </p:nvSpPr>
        <p:spPr>
          <a:xfrm>
            <a:off x="336586" y="2681450"/>
            <a:ext cx="3030528" cy="867581"/>
          </a:xfrm>
          <a:prstGeom prst="rect">
            <a:avLst/>
          </a:prstGeom>
          <a:solidFill>
            <a:schemeClr val="bg1"/>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en-US" altLang="ja-JP" sz="1100" b="1" dirty="0">
                <a:solidFill>
                  <a:schemeClr val="tx2"/>
                </a:solidFill>
                <a:latin typeface="+mn-ea"/>
              </a:rPr>
              <a:t>【</a:t>
            </a:r>
            <a:r>
              <a:rPr kumimoji="1" lang="ja-JP" altLang="en-US" sz="1100" b="1" dirty="0">
                <a:solidFill>
                  <a:schemeClr val="tx2"/>
                </a:solidFill>
                <a:latin typeface="+mn-ea"/>
              </a:rPr>
              <a:t>第</a:t>
            </a:r>
            <a:r>
              <a:rPr kumimoji="1" lang="en-US" altLang="ja-JP" sz="1100" b="1" dirty="0">
                <a:solidFill>
                  <a:schemeClr val="tx2"/>
                </a:solidFill>
                <a:latin typeface="+mn-ea"/>
              </a:rPr>
              <a:t>3</a:t>
            </a:r>
            <a:r>
              <a:rPr kumimoji="1" lang="ja-JP" altLang="en-US" sz="1100" b="1" dirty="0">
                <a:solidFill>
                  <a:schemeClr val="tx2"/>
                </a:solidFill>
                <a:latin typeface="+mn-ea"/>
              </a:rPr>
              <a:t>回</a:t>
            </a:r>
            <a:r>
              <a:rPr kumimoji="1" lang="en-US" altLang="ja-JP" sz="1100" b="1" dirty="0">
                <a:solidFill>
                  <a:schemeClr val="tx2"/>
                </a:solidFill>
                <a:latin typeface="+mn-ea"/>
              </a:rPr>
              <a:t>】</a:t>
            </a:r>
            <a:r>
              <a:rPr kumimoji="1" lang="ja-JP" altLang="en-US" sz="1100" b="1" dirty="0">
                <a:solidFill>
                  <a:schemeClr val="tx2"/>
                </a:solidFill>
                <a:latin typeface="+mn-ea"/>
              </a:rPr>
              <a:t>　１１月１１日（水）</a:t>
            </a:r>
            <a:endParaRPr kumimoji="1" lang="en-US" altLang="ja-JP" sz="1100" b="1" dirty="0">
              <a:solidFill>
                <a:schemeClr val="tx2"/>
              </a:solidFill>
              <a:latin typeface="+mn-ea"/>
            </a:endParaRPr>
          </a:p>
          <a:p>
            <a:r>
              <a:rPr kumimoji="1" lang="ja-JP" altLang="en-US" sz="1100" b="1" dirty="0">
                <a:solidFill>
                  <a:schemeClr val="tx2"/>
                </a:solidFill>
                <a:latin typeface="+mn-ea"/>
              </a:rPr>
              <a:t>先行きが不透明な時代の</a:t>
            </a:r>
            <a:endParaRPr kumimoji="1" lang="en-US" altLang="ja-JP" sz="1100" b="1" dirty="0">
              <a:solidFill>
                <a:schemeClr val="tx2"/>
              </a:solidFill>
              <a:latin typeface="+mn-ea"/>
            </a:endParaRPr>
          </a:p>
          <a:p>
            <a:r>
              <a:rPr kumimoji="1" lang="ja-JP" altLang="en-US" sz="1100" b="1" dirty="0">
                <a:solidFill>
                  <a:schemeClr val="tx2"/>
                </a:solidFill>
                <a:latin typeface="+mn-ea"/>
              </a:rPr>
              <a:t>　　　　　リスクマネジメント</a:t>
            </a:r>
            <a:endParaRPr kumimoji="1" lang="en-US" altLang="ja-JP" sz="1100" b="1" dirty="0">
              <a:solidFill>
                <a:schemeClr val="tx2"/>
              </a:solidFill>
              <a:latin typeface="+mn-ea"/>
            </a:endParaRPr>
          </a:p>
          <a:p>
            <a:r>
              <a:rPr kumimoji="1" lang="ja-JP" altLang="en-US" sz="1100" b="1" dirty="0">
                <a:solidFill>
                  <a:schemeClr val="tx2"/>
                </a:solidFill>
                <a:latin typeface="+mn-ea"/>
              </a:rPr>
              <a:t>講師：　新井 一成（中小企業診断士）</a:t>
            </a:r>
          </a:p>
        </p:txBody>
      </p:sp>
      <p:sp>
        <p:nvSpPr>
          <p:cNvPr id="22" name="正方形/長方形 21">
            <a:extLst>
              <a:ext uri="{FF2B5EF4-FFF2-40B4-BE49-F238E27FC236}">
                <a16:creationId xmlns:a16="http://schemas.microsoft.com/office/drawing/2014/main" id="{DE339D78-1C16-4FF2-912A-EB423F5D40C9}"/>
              </a:ext>
            </a:extLst>
          </p:cNvPr>
          <p:cNvSpPr/>
          <p:nvPr/>
        </p:nvSpPr>
        <p:spPr>
          <a:xfrm>
            <a:off x="3465284" y="813273"/>
            <a:ext cx="3030528" cy="867581"/>
          </a:xfrm>
          <a:prstGeom prst="rect">
            <a:avLst/>
          </a:prstGeom>
          <a:solidFill>
            <a:schemeClr val="bg1"/>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en-US" altLang="ja-JP" sz="1100" b="1" dirty="0">
                <a:solidFill>
                  <a:schemeClr val="tx2"/>
                </a:solidFill>
                <a:latin typeface="+mn-ea"/>
              </a:rPr>
              <a:t>【</a:t>
            </a:r>
            <a:r>
              <a:rPr kumimoji="1" lang="ja-JP" altLang="en-US" sz="1100" b="1" dirty="0">
                <a:solidFill>
                  <a:schemeClr val="tx2"/>
                </a:solidFill>
                <a:latin typeface="+mn-ea"/>
              </a:rPr>
              <a:t>第</a:t>
            </a:r>
            <a:r>
              <a:rPr kumimoji="1" lang="en-US" altLang="ja-JP" sz="1100" b="1" dirty="0">
                <a:solidFill>
                  <a:schemeClr val="tx2"/>
                </a:solidFill>
                <a:latin typeface="+mn-ea"/>
              </a:rPr>
              <a:t>4</a:t>
            </a:r>
            <a:r>
              <a:rPr kumimoji="1" lang="ja-JP" altLang="en-US" sz="1100" b="1" dirty="0">
                <a:solidFill>
                  <a:schemeClr val="tx2"/>
                </a:solidFill>
                <a:latin typeface="+mn-ea"/>
              </a:rPr>
              <a:t>回</a:t>
            </a:r>
            <a:r>
              <a:rPr kumimoji="1" lang="en-US" altLang="ja-JP" sz="1100" b="1" dirty="0">
                <a:solidFill>
                  <a:schemeClr val="tx2"/>
                </a:solidFill>
                <a:latin typeface="+mn-ea"/>
              </a:rPr>
              <a:t>】</a:t>
            </a:r>
            <a:r>
              <a:rPr kumimoji="1" lang="ja-JP" altLang="en-US" sz="1100" b="1" dirty="0">
                <a:solidFill>
                  <a:schemeClr val="tx2"/>
                </a:solidFill>
                <a:latin typeface="+mn-ea"/>
              </a:rPr>
              <a:t>　１２月９日（月）</a:t>
            </a:r>
            <a:endParaRPr kumimoji="1" lang="en-US" altLang="ja-JP" sz="1100" b="1" dirty="0">
              <a:solidFill>
                <a:schemeClr val="tx2"/>
              </a:solidFill>
              <a:latin typeface="+mn-ea"/>
            </a:endParaRPr>
          </a:p>
          <a:p>
            <a:r>
              <a:rPr kumimoji="1" lang="ja-JP" altLang="en-US" sz="1100" b="1" dirty="0">
                <a:solidFill>
                  <a:schemeClr val="tx2"/>
                </a:solidFill>
                <a:latin typeface="+mn-ea"/>
              </a:rPr>
              <a:t>変革の時代の販路拡大</a:t>
            </a:r>
          </a:p>
          <a:p>
            <a:r>
              <a:rPr kumimoji="1" lang="ja-JP" altLang="en-US" sz="1100" b="1" dirty="0">
                <a:solidFill>
                  <a:schemeClr val="tx2"/>
                </a:solidFill>
                <a:latin typeface="+mn-ea"/>
              </a:rPr>
              <a:t>　</a:t>
            </a:r>
          </a:p>
          <a:p>
            <a:r>
              <a:rPr kumimoji="1" lang="ja-JP" altLang="en-US" sz="1100" b="1" dirty="0">
                <a:solidFill>
                  <a:schemeClr val="tx2"/>
                </a:solidFill>
                <a:latin typeface="+mn-ea"/>
              </a:rPr>
              <a:t>講師：　猪瀬 記利（中小企業診断士）</a:t>
            </a:r>
          </a:p>
        </p:txBody>
      </p:sp>
      <p:sp>
        <p:nvSpPr>
          <p:cNvPr id="23" name="正方形/長方形 22">
            <a:extLst>
              <a:ext uri="{FF2B5EF4-FFF2-40B4-BE49-F238E27FC236}">
                <a16:creationId xmlns:a16="http://schemas.microsoft.com/office/drawing/2014/main" id="{00F4509A-7371-4532-B3E9-9BB5EACCD641}"/>
              </a:ext>
            </a:extLst>
          </p:cNvPr>
          <p:cNvSpPr/>
          <p:nvPr/>
        </p:nvSpPr>
        <p:spPr>
          <a:xfrm>
            <a:off x="3465284" y="1749947"/>
            <a:ext cx="3035527" cy="867581"/>
          </a:xfrm>
          <a:prstGeom prst="rect">
            <a:avLst/>
          </a:prstGeom>
          <a:solidFill>
            <a:schemeClr val="bg1"/>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en-US" altLang="ja-JP" sz="1100" b="1" dirty="0">
                <a:solidFill>
                  <a:schemeClr val="tx2"/>
                </a:solidFill>
                <a:latin typeface="+mn-ea"/>
              </a:rPr>
              <a:t>【</a:t>
            </a:r>
            <a:r>
              <a:rPr kumimoji="1" lang="ja-JP" altLang="en-US" sz="1100" b="1" dirty="0">
                <a:solidFill>
                  <a:schemeClr val="tx2"/>
                </a:solidFill>
                <a:latin typeface="+mn-ea"/>
              </a:rPr>
              <a:t>第</a:t>
            </a:r>
            <a:r>
              <a:rPr kumimoji="1" lang="en-US" altLang="ja-JP" sz="1100" b="1" dirty="0">
                <a:solidFill>
                  <a:schemeClr val="tx2"/>
                </a:solidFill>
                <a:latin typeface="+mn-ea"/>
              </a:rPr>
              <a:t>5</a:t>
            </a:r>
            <a:r>
              <a:rPr kumimoji="1" lang="ja-JP" altLang="en-US" sz="1100" b="1" dirty="0">
                <a:solidFill>
                  <a:schemeClr val="tx2"/>
                </a:solidFill>
                <a:latin typeface="+mn-ea"/>
              </a:rPr>
              <a:t>回</a:t>
            </a:r>
            <a:r>
              <a:rPr kumimoji="1" lang="en-US" altLang="ja-JP" sz="1100" b="1" dirty="0">
                <a:solidFill>
                  <a:schemeClr val="tx2"/>
                </a:solidFill>
                <a:latin typeface="+mn-ea"/>
              </a:rPr>
              <a:t>】</a:t>
            </a:r>
            <a:r>
              <a:rPr kumimoji="1" lang="ja-JP" altLang="en-US" sz="1100" b="1" dirty="0">
                <a:solidFill>
                  <a:schemeClr val="tx2"/>
                </a:solidFill>
                <a:latin typeface="+mn-ea"/>
              </a:rPr>
              <a:t>　２月</a:t>
            </a:r>
            <a:r>
              <a:rPr kumimoji="1" lang="ja-JP" altLang="en-US" sz="1100" b="1" dirty="0">
                <a:solidFill>
                  <a:schemeClr val="tx1"/>
                </a:solidFill>
                <a:latin typeface="+mn-ea"/>
              </a:rPr>
              <a:t>１０</a:t>
            </a:r>
            <a:r>
              <a:rPr kumimoji="1" lang="ja-JP" altLang="en-US" sz="1100" b="1" dirty="0">
                <a:solidFill>
                  <a:schemeClr val="tx2"/>
                </a:solidFill>
                <a:latin typeface="+mn-ea"/>
              </a:rPr>
              <a:t>日（水）　</a:t>
            </a:r>
            <a:r>
              <a:rPr kumimoji="1" lang="en-US" altLang="ja-JP" sz="1100" b="1" dirty="0">
                <a:solidFill>
                  <a:schemeClr val="tx2"/>
                </a:solidFill>
                <a:latin typeface="+mn-ea"/>
              </a:rPr>
              <a:t>※</a:t>
            </a:r>
            <a:endParaRPr kumimoji="1" lang="ja-JP" altLang="en-US" sz="1100" b="1" dirty="0">
              <a:solidFill>
                <a:schemeClr val="tx2"/>
              </a:solidFill>
              <a:latin typeface="+mn-ea"/>
            </a:endParaRPr>
          </a:p>
          <a:p>
            <a:r>
              <a:rPr kumimoji="1" lang="ja-JP" altLang="en-US" sz="1100" b="1" dirty="0">
                <a:solidFill>
                  <a:schemeClr val="tx2"/>
                </a:solidFill>
                <a:latin typeface="+mn-ea"/>
              </a:rPr>
              <a:t>変革の時代に対応する</a:t>
            </a:r>
            <a:endParaRPr kumimoji="1" lang="en-US" altLang="ja-JP" sz="1100" b="1" dirty="0">
              <a:solidFill>
                <a:schemeClr val="tx2"/>
              </a:solidFill>
              <a:latin typeface="+mn-ea"/>
            </a:endParaRPr>
          </a:p>
          <a:p>
            <a:r>
              <a:rPr kumimoji="1" lang="en-US" altLang="ja-JP" sz="1100" b="1" dirty="0">
                <a:solidFill>
                  <a:schemeClr val="tx2"/>
                </a:solidFill>
                <a:latin typeface="+mn-ea"/>
              </a:rPr>
              <a:t>IoT/ICT</a:t>
            </a:r>
            <a:r>
              <a:rPr kumimoji="1" lang="ja-JP" altLang="en-US" sz="1100" b="1" dirty="0">
                <a:solidFill>
                  <a:schemeClr val="tx2"/>
                </a:solidFill>
                <a:latin typeface="+mn-ea"/>
              </a:rPr>
              <a:t>・</a:t>
            </a:r>
            <a:r>
              <a:rPr kumimoji="1" lang="en-US" altLang="ja-JP" sz="1100" b="1" dirty="0">
                <a:solidFill>
                  <a:schemeClr val="tx2"/>
                </a:solidFill>
                <a:latin typeface="+mn-ea"/>
              </a:rPr>
              <a:t>DX</a:t>
            </a:r>
            <a:r>
              <a:rPr kumimoji="1" lang="ja-JP" altLang="en-US" sz="1100" b="1" dirty="0">
                <a:solidFill>
                  <a:schemeClr val="tx2"/>
                </a:solidFill>
                <a:latin typeface="+mn-ea"/>
              </a:rPr>
              <a:t>活用した革新的経営カイゼン</a:t>
            </a:r>
          </a:p>
          <a:p>
            <a:r>
              <a:rPr kumimoji="1" lang="ja-JP" altLang="en-US" sz="1100" b="1" dirty="0">
                <a:solidFill>
                  <a:schemeClr val="tx2"/>
                </a:solidFill>
                <a:latin typeface="+mn-ea"/>
              </a:rPr>
              <a:t>講師：田中 弘一（中小企業診断士、技術士）</a:t>
            </a:r>
          </a:p>
        </p:txBody>
      </p:sp>
      <p:sp>
        <p:nvSpPr>
          <p:cNvPr id="24" name="正方形/長方形 23">
            <a:extLst>
              <a:ext uri="{FF2B5EF4-FFF2-40B4-BE49-F238E27FC236}">
                <a16:creationId xmlns:a16="http://schemas.microsoft.com/office/drawing/2014/main" id="{18D2EF9E-CEB7-4693-BA1C-B15A18213160}"/>
              </a:ext>
            </a:extLst>
          </p:cNvPr>
          <p:cNvSpPr/>
          <p:nvPr/>
        </p:nvSpPr>
        <p:spPr>
          <a:xfrm>
            <a:off x="3465284" y="2691419"/>
            <a:ext cx="3030527" cy="867581"/>
          </a:xfrm>
          <a:prstGeom prst="rect">
            <a:avLst/>
          </a:prstGeom>
          <a:solidFill>
            <a:schemeClr val="bg1"/>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en-US" altLang="ja-JP" sz="1100" b="1" dirty="0">
                <a:solidFill>
                  <a:schemeClr val="tx2"/>
                </a:solidFill>
                <a:latin typeface="+mn-ea"/>
              </a:rPr>
              <a:t>【</a:t>
            </a:r>
            <a:r>
              <a:rPr kumimoji="1" lang="ja-JP" altLang="en-US" sz="1100" b="1" dirty="0">
                <a:solidFill>
                  <a:schemeClr val="tx2"/>
                </a:solidFill>
                <a:latin typeface="+mn-ea"/>
              </a:rPr>
              <a:t>第</a:t>
            </a:r>
            <a:r>
              <a:rPr kumimoji="1" lang="en-US" altLang="ja-JP" sz="1100" b="1" dirty="0">
                <a:solidFill>
                  <a:schemeClr val="tx2"/>
                </a:solidFill>
                <a:latin typeface="+mn-ea"/>
              </a:rPr>
              <a:t>6</a:t>
            </a:r>
            <a:r>
              <a:rPr kumimoji="1" lang="ja-JP" altLang="en-US" sz="1100" b="1" dirty="0">
                <a:solidFill>
                  <a:schemeClr val="tx2"/>
                </a:solidFill>
                <a:latin typeface="+mn-ea"/>
              </a:rPr>
              <a:t>回</a:t>
            </a:r>
            <a:r>
              <a:rPr kumimoji="1" lang="en-US" altLang="ja-JP" sz="1100" b="1" dirty="0">
                <a:solidFill>
                  <a:schemeClr val="tx2"/>
                </a:solidFill>
                <a:latin typeface="+mn-ea"/>
              </a:rPr>
              <a:t>】</a:t>
            </a:r>
            <a:r>
              <a:rPr kumimoji="1" lang="ja-JP" altLang="en-US" sz="1100" b="1" dirty="0">
                <a:solidFill>
                  <a:schemeClr val="tx2"/>
                </a:solidFill>
                <a:latin typeface="+mn-ea"/>
              </a:rPr>
              <a:t>　３月１１日（木）　</a:t>
            </a:r>
            <a:r>
              <a:rPr kumimoji="1" lang="en-US" altLang="ja-JP" sz="1100" b="1" dirty="0">
                <a:solidFill>
                  <a:schemeClr val="tx2"/>
                </a:solidFill>
                <a:latin typeface="+mn-ea"/>
              </a:rPr>
              <a:t>※</a:t>
            </a:r>
            <a:endParaRPr kumimoji="1" lang="ja-JP" altLang="en-US" sz="1100" b="1" dirty="0">
              <a:solidFill>
                <a:schemeClr val="tx2"/>
              </a:solidFill>
              <a:latin typeface="+mn-ea"/>
            </a:endParaRPr>
          </a:p>
          <a:p>
            <a:r>
              <a:rPr kumimoji="1" lang="ja-JP" altLang="en-US" sz="1100" b="1" dirty="0">
                <a:solidFill>
                  <a:schemeClr val="tx2"/>
                </a:solidFill>
                <a:latin typeface="+mn-ea"/>
              </a:rPr>
              <a:t>変革の時代の事業承継</a:t>
            </a:r>
          </a:p>
          <a:p>
            <a:endParaRPr kumimoji="1" lang="ja-JP" altLang="en-US" sz="1100" b="1" dirty="0">
              <a:solidFill>
                <a:schemeClr val="tx2"/>
              </a:solidFill>
              <a:latin typeface="+mn-ea"/>
            </a:endParaRPr>
          </a:p>
          <a:p>
            <a:r>
              <a:rPr kumimoji="1" lang="ja-JP" altLang="en-US" sz="1100" b="1" dirty="0">
                <a:solidFill>
                  <a:schemeClr val="tx2"/>
                </a:solidFill>
                <a:latin typeface="+mn-ea"/>
              </a:rPr>
              <a:t>講師：　丹野 幸敏（中小企業診断士）</a:t>
            </a:r>
          </a:p>
        </p:txBody>
      </p:sp>
      <p:sp>
        <p:nvSpPr>
          <p:cNvPr id="25" name="正方形/長方形 24">
            <a:extLst>
              <a:ext uri="{FF2B5EF4-FFF2-40B4-BE49-F238E27FC236}">
                <a16:creationId xmlns:a16="http://schemas.microsoft.com/office/drawing/2014/main" id="{7C66CEF6-254A-4443-94CF-E92019812E58}"/>
              </a:ext>
            </a:extLst>
          </p:cNvPr>
          <p:cNvSpPr/>
          <p:nvPr/>
        </p:nvSpPr>
        <p:spPr>
          <a:xfrm>
            <a:off x="336586" y="333375"/>
            <a:ext cx="6175296" cy="384127"/>
          </a:xfrm>
          <a:prstGeom prst="rect">
            <a:avLst/>
          </a:prstGeom>
          <a:solidFill>
            <a:schemeClr val="bg1"/>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2000" kern="100" dirty="0">
                <a:solidFill>
                  <a:srgbClr val="800080"/>
                </a:solidFill>
                <a:latin typeface="Century" panose="02040604050505020304" pitchFamily="18" charset="0"/>
                <a:ea typeface="HGP創英角ﾎﾟｯﾌﾟ体" panose="040B0A00000000000000" pitchFamily="50" charset="-128"/>
                <a:cs typeface="Times New Roman" panose="02020603050405020304" pitchFamily="18" charset="0"/>
              </a:rPr>
              <a:t>変革の時代に対応する経営力向上</a:t>
            </a:r>
            <a:r>
              <a:rPr kumimoji="1" lang="ja-JP" altLang="en-US" sz="2000" dirty="0">
                <a:solidFill>
                  <a:srgbClr val="800080"/>
                </a:solidFill>
                <a:latin typeface="HGP創英角ｺﾞｼｯｸUB" panose="020B0900000000000000" pitchFamily="50" charset="-128"/>
                <a:ea typeface="HGP創英角ｺﾞｼｯｸUB" panose="020B0900000000000000" pitchFamily="50" charset="-128"/>
              </a:rPr>
              <a:t>（全６回）</a:t>
            </a:r>
          </a:p>
        </p:txBody>
      </p:sp>
      <p:graphicFrame>
        <p:nvGraphicFramePr>
          <p:cNvPr id="3" name="表 2">
            <a:extLst>
              <a:ext uri="{FF2B5EF4-FFF2-40B4-BE49-F238E27FC236}">
                <a16:creationId xmlns:a16="http://schemas.microsoft.com/office/drawing/2014/main" id="{B8EA0DB3-098D-40B2-B8C3-5428FB708409}"/>
              </a:ext>
            </a:extLst>
          </p:cNvPr>
          <p:cNvGraphicFramePr>
            <a:graphicFrameLocks noGrp="1"/>
          </p:cNvGraphicFramePr>
          <p:nvPr>
            <p:extLst>
              <p:ext uri="{D42A27DB-BD31-4B8C-83A1-F6EECF244321}">
                <p14:modId xmlns:p14="http://schemas.microsoft.com/office/powerpoint/2010/main" val="1674851955"/>
              </p:ext>
            </p:extLst>
          </p:nvPr>
        </p:nvGraphicFramePr>
        <p:xfrm>
          <a:off x="402604" y="4335660"/>
          <a:ext cx="6052789" cy="1929765"/>
        </p:xfrm>
        <a:graphic>
          <a:graphicData uri="http://schemas.openxmlformats.org/drawingml/2006/table">
            <a:tbl>
              <a:tblPr firstRow="1" firstCol="1" lastRow="1" lastCol="1" bandRow="1" bandCol="1">
                <a:tableStyleId>{5940675A-B579-460E-94D1-54222C63F5DA}</a:tableStyleId>
              </a:tblPr>
              <a:tblGrid>
                <a:gridCol w="775937">
                  <a:extLst>
                    <a:ext uri="{9D8B030D-6E8A-4147-A177-3AD203B41FA5}">
                      <a16:colId xmlns:a16="http://schemas.microsoft.com/office/drawing/2014/main" val="130557568"/>
                    </a:ext>
                  </a:extLst>
                </a:gridCol>
                <a:gridCol w="745509">
                  <a:extLst>
                    <a:ext uri="{9D8B030D-6E8A-4147-A177-3AD203B41FA5}">
                      <a16:colId xmlns:a16="http://schemas.microsoft.com/office/drawing/2014/main" val="743196579"/>
                    </a:ext>
                  </a:extLst>
                </a:gridCol>
                <a:gridCol w="1190319">
                  <a:extLst>
                    <a:ext uri="{9D8B030D-6E8A-4147-A177-3AD203B41FA5}">
                      <a16:colId xmlns:a16="http://schemas.microsoft.com/office/drawing/2014/main" val="3728333201"/>
                    </a:ext>
                  </a:extLst>
                </a:gridCol>
                <a:gridCol w="678031">
                  <a:extLst>
                    <a:ext uri="{9D8B030D-6E8A-4147-A177-3AD203B41FA5}">
                      <a16:colId xmlns:a16="http://schemas.microsoft.com/office/drawing/2014/main" val="239156007"/>
                    </a:ext>
                  </a:extLst>
                </a:gridCol>
                <a:gridCol w="779600">
                  <a:extLst>
                    <a:ext uri="{9D8B030D-6E8A-4147-A177-3AD203B41FA5}">
                      <a16:colId xmlns:a16="http://schemas.microsoft.com/office/drawing/2014/main" val="2556571092"/>
                    </a:ext>
                  </a:extLst>
                </a:gridCol>
                <a:gridCol w="609600">
                  <a:extLst>
                    <a:ext uri="{9D8B030D-6E8A-4147-A177-3AD203B41FA5}">
                      <a16:colId xmlns:a16="http://schemas.microsoft.com/office/drawing/2014/main" val="2893313927"/>
                    </a:ext>
                  </a:extLst>
                </a:gridCol>
                <a:gridCol w="1273793">
                  <a:extLst>
                    <a:ext uri="{9D8B030D-6E8A-4147-A177-3AD203B41FA5}">
                      <a16:colId xmlns:a16="http://schemas.microsoft.com/office/drawing/2014/main" val="1255586985"/>
                    </a:ext>
                  </a:extLst>
                </a:gridCol>
              </a:tblGrid>
              <a:tr h="536575">
                <a:tc gridSpan="7">
                  <a:txBody>
                    <a:bodyPr/>
                    <a:lstStyle/>
                    <a:p>
                      <a:pPr algn="l">
                        <a:spcAft>
                          <a:spcPts val="0"/>
                        </a:spcAft>
                      </a:pPr>
                      <a:r>
                        <a:rPr lang="en-US" altLang="ja-JP" sz="1200" kern="100" dirty="0">
                          <a:effectLst/>
                        </a:rPr>
                        <a:t>【</a:t>
                      </a:r>
                      <a:r>
                        <a:rPr lang="ja-JP" altLang="en-US" sz="1200" kern="100" dirty="0">
                          <a:effectLst/>
                        </a:rPr>
                        <a:t>第</a:t>
                      </a:r>
                      <a:r>
                        <a:rPr lang="ja-JP" altLang="en-US" sz="1200" u="sng" kern="100" dirty="0">
                          <a:effectLst/>
                        </a:rPr>
                        <a:t>　</a:t>
                      </a:r>
                      <a:r>
                        <a:rPr lang="ja-JP" altLang="en-US" sz="1200" kern="100" dirty="0">
                          <a:effectLst/>
                        </a:rPr>
                        <a:t>回</a:t>
                      </a:r>
                      <a:r>
                        <a:rPr lang="en-US" altLang="ja-JP" sz="1200" kern="100" dirty="0">
                          <a:effectLst/>
                        </a:rPr>
                        <a:t>】</a:t>
                      </a:r>
                      <a:r>
                        <a:rPr lang="ja-JP" altLang="en-US" sz="1200" u="sng" kern="100" dirty="0">
                          <a:effectLst/>
                        </a:rPr>
                        <a:t>　</a:t>
                      </a:r>
                      <a:r>
                        <a:rPr lang="ja-JP" sz="1200" kern="100" dirty="0">
                          <a:effectLst/>
                        </a:rPr>
                        <a:t>月</a:t>
                      </a:r>
                      <a:r>
                        <a:rPr lang="ja-JP" altLang="en-US" sz="1200" u="sng" kern="100" dirty="0">
                          <a:effectLst/>
                        </a:rPr>
                        <a:t>　　</a:t>
                      </a:r>
                      <a:r>
                        <a:rPr lang="ja-JP" sz="1200" kern="100" dirty="0">
                          <a:effectLst/>
                        </a:rPr>
                        <a:t>日（</a:t>
                      </a:r>
                      <a:r>
                        <a:rPr lang="ja-JP" altLang="en-US" sz="1200" u="sng" kern="100" dirty="0">
                          <a:effectLst/>
                        </a:rPr>
                        <a:t>　</a:t>
                      </a:r>
                      <a:r>
                        <a:rPr lang="ja-JP" sz="1200" kern="100" dirty="0">
                          <a:effectLst/>
                        </a:rPr>
                        <a:t>）開催</a:t>
                      </a:r>
                      <a:r>
                        <a:rPr lang="ja-JP" altLang="en-US" sz="1200" kern="100" dirty="0">
                          <a:effectLst/>
                        </a:rPr>
                        <a:t>「</a:t>
                      </a:r>
                      <a:r>
                        <a:rPr lang="ja-JP" altLang="en-US" sz="1200" u="sng" kern="100" dirty="0">
                          <a:effectLst/>
                        </a:rPr>
                        <a:t>　　　　　　　　　　　　　　　　　　　　　</a:t>
                      </a:r>
                      <a:r>
                        <a:rPr lang="ja-JP" sz="1200" kern="100" dirty="0">
                          <a:effectLst/>
                        </a:rPr>
                        <a:t>」</a:t>
                      </a:r>
                      <a:endParaRPr lang="en-US" altLang="ja-JP" sz="1200" kern="100" dirty="0">
                        <a:effectLst/>
                      </a:endParaRPr>
                    </a:p>
                    <a:p>
                      <a:pPr algn="l">
                        <a:spcAft>
                          <a:spcPts val="0"/>
                        </a:spcAft>
                      </a:pPr>
                      <a:r>
                        <a:rPr lang="ja-JP" altLang="en-US" sz="1200" kern="100" dirty="0">
                          <a:effectLst/>
                        </a:rPr>
                        <a:t>　　</a:t>
                      </a:r>
                      <a:r>
                        <a:rPr lang="ja-JP" sz="1200" kern="100" dirty="0">
                          <a:effectLst/>
                        </a:rPr>
                        <a:t>参加申込書</a:t>
                      </a:r>
                      <a:r>
                        <a:rPr lang="ja-JP" altLang="en-US" sz="1200" kern="100" dirty="0">
                          <a:effectLst/>
                        </a:rPr>
                        <a:t>　　　　　　　　　　　　　　</a:t>
                      </a:r>
                      <a:r>
                        <a:rPr lang="ja-JP" sz="1200" kern="100" dirty="0">
                          <a:effectLst/>
                        </a:rPr>
                        <a:t>　　　　　　　</a:t>
                      </a:r>
                      <a:r>
                        <a:rPr lang="ja-JP" altLang="en-US" sz="1200" kern="100" dirty="0">
                          <a:effectLst/>
                        </a:rPr>
                        <a:t>令和</a:t>
                      </a:r>
                      <a:r>
                        <a:rPr lang="ja-JP" altLang="en-US" sz="1200" u="sng" kern="100" dirty="0">
                          <a:effectLst/>
                        </a:rPr>
                        <a:t>　</a:t>
                      </a:r>
                      <a:r>
                        <a:rPr lang="ja-JP" sz="1200" kern="100" dirty="0">
                          <a:effectLst/>
                        </a:rPr>
                        <a:t>年</a:t>
                      </a:r>
                      <a:r>
                        <a:rPr lang="ja-JP" altLang="en-US" sz="1200" u="sng" kern="100" dirty="0">
                          <a:effectLst/>
                        </a:rPr>
                        <a:t>　</a:t>
                      </a:r>
                      <a:r>
                        <a:rPr lang="ja-JP" sz="1200" u="sng" kern="100" dirty="0">
                          <a:effectLst/>
                        </a:rPr>
                        <a:t>　 </a:t>
                      </a:r>
                      <a:r>
                        <a:rPr lang="ja-JP" sz="1200" kern="100" dirty="0">
                          <a:effectLst/>
                        </a:rPr>
                        <a:t>月</a:t>
                      </a:r>
                      <a:r>
                        <a:rPr lang="ja-JP" altLang="en-US" sz="1200" u="sng" kern="100" dirty="0">
                          <a:effectLst/>
                        </a:rPr>
                        <a:t>　</a:t>
                      </a:r>
                      <a:r>
                        <a:rPr lang="ja-JP" sz="1200" u="sng" kern="100" dirty="0">
                          <a:effectLst/>
                        </a:rPr>
                        <a:t> 　</a:t>
                      </a:r>
                      <a:r>
                        <a:rPr lang="ja-JP" sz="1200" kern="100" dirty="0">
                          <a:effectLst/>
                        </a:rPr>
                        <a:t>日</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11679918"/>
                  </a:ext>
                </a:extLst>
              </a:tr>
              <a:tr h="375285">
                <a:tc>
                  <a:txBody>
                    <a:bodyPr/>
                    <a:lstStyle/>
                    <a:p>
                      <a:pPr algn="ctr">
                        <a:spcAft>
                          <a:spcPts val="0"/>
                        </a:spcAft>
                      </a:pPr>
                      <a:r>
                        <a:rPr lang="ja-JP" sz="1200" kern="100" dirty="0">
                          <a:effectLst/>
                        </a:rPr>
                        <a:t>企業名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gridSpan="2">
                  <a:txBody>
                    <a:bodyPr/>
                    <a:lstStyle/>
                    <a:p>
                      <a:pPr algn="just">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hMerge="1">
                  <a:txBody>
                    <a:bodyPr/>
                    <a:lstStyle/>
                    <a:p>
                      <a:endParaRPr kumimoji="1" lang="ja-JP" altLang="en-US"/>
                    </a:p>
                  </a:txBody>
                  <a:tcPr/>
                </a:tc>
                <a:tc>
                  <a:txBody>
                    <a:bodyPr/>
                    <a:lstStyle/>
                    <a:p>
                      <a:pPr algn="ctr">
                        <a:spcAft>
                          <a:spcPts val="0"/>
                        </a:spcAft>
                      </a:pPr>
                      <a:r>
                        <a:rPr lang="ja-JP" sz="1200" kern="100">
                          <a:effectLst/>
                        </a:rPr>
                        <a:t>住　所</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gridSpan="3">
                  <a:txBody>
                    <a:bodyPr/>
                    <a:lstStyle/>
                    <a:p>
                      <a:pPr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220516"/>
                  </a:ext>
                </a:extLst>
              </a:tr>
              <a:tr h="336550">
                <a:tc>
                  <a:txBody>
                    <a:bodyPr/>
                    <a:lstStyle/>
                    <a:p>
                      <a:pPr algn="ctr">
                        <a:spcAft>
                          <a:spcPts val="0"/>
                        </a:spcAft>
                      </a:pPr>
                      <a:r>
                        <a:rPr lang="ja-JP" sz="1200" kern="100">
                          <a:effectLst/>
                        </a:rPr>
                        <a:t>役　職</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gridSpan="2">
                  <a:txBody>
                    <a:bodyPr/>
                    <a:lstStyle/>
                    <a:p>
                      <a:pPr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hMerge="1">
                  <a:txBody>
                    <a:bodyPr/>
                    <a:lstStyle/>
                    <a:p>
                      <a:endParaRPr kumimoji="1" lang="ja-JP" altLang="en-US"/>
                    </a:p>
                  </a:txBody>
                  <a:tcPr/>
                </a:tc>
                <a:tc>
                  <a:txBody>
                    <a:bodyPr/>
                    <a:lstStyle/>
                    <a:p>
                      <a:pPr algn="ctr">
                        <a:spcAft>
                          <a:spcPts val="0"/>
                        </a:spcAft>
                      </a:pPr>
                      <a:r>
                        <a:rPr lang="ja-JP" sz="1200" kern="100">
                          <a:effectLst/>
                        </a:rPr>
                        <a:t>氏　名</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gridSpan="3">
                  <a:txBody>
                    <a:bodyPr/>
                    <a:lstStyle/>
                    <a:p>
                      <a:pPr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8615088"/>
                  </a:ext>
                </a:extLst>
              </a:tr>
              <a:tr h="342265">
                <a:tc rowSpan="2">
                  <a:txBody>
                    <a:bodyPr/>
                    <a:lstStyle/>
                    <a:p>
                      <a:pPr algn="ctr">
                        <a:spcAft>
                          <a:spcPts val="0"/>
                        </a:spcAft>
                      </a:pPr>
                      <a:r>
                        <a:rPr lang="ja-JP" sz="1200" kern="100" dirty="0">
                          <a:effectLst/>
                        </a:rPr>
                        <a:t>連絡先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ja-JP" sz="1200" kern="100">
                          <a:effectLst/>
                        </a:rPr>
                        <a:t>電　　話</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gridSpan="3">
                  <a:txBody>
                    <a:bodyPr/>
                    <a:lstStyle/>
                    <a:p>
                      <a:pPr algn="just">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altLang="en-US" sz="1200" kern="100" dirty="0">
                          <a:effectLst/>
                          <a:latin typeface="+mn-ea"/>
                          <a:ea typeface="+mn-ea"/>
                          <a:cs typeface="Times New Roman" panose="02020603050405020304" pitchFamily="18" charset="0"/>
                        </a:rPr>
                        <a:t>会場</a:t>
                      </a:r>
                      <a:endParaRPr lang="en-US" altLang="ja-JP" sz="1200" kern="100" dirty="0">
                        <a:effectLst/>
                        <a:latin typeface="+mn-ea"/>
                        <a:ea typeface="+mn-ea"/>
                        <a:cs typeface="Times New Roman" panose="02020603050405020304" pitchFamily="18" charset="0"/>
                      </a:endParaRPr>
                    </a:p>
                    <a:p>
                      <a:pPr algn="ctr">
                        <a:spcAft>
                          <a:spcPts val="0"/>
                        </a:spcAft>
                      </a:pPr>
                      <a:endParaRPr lang="en-US" altLang="ja-JP" sz="700" kern="100" dirty="0">
                        <a:effectLst/>
                        <a:latin typeface="+mn-ea"/>
                        <a:ea typeface="+mn-ea"/>
                        <a:cs typeface="Times New Roman" panose="02020603050405020304" pitchFamily="18" charset="0"/>
                      </a:endParaRPr>
                    </a:p>
                    <a:p>
                      <a:pPr algn="ctr">
                        <a:spcAft>
                          <a:spcPts val="0"/>
                        </a:spcAft>
                      </a:pPr>
                      <a:r>
                        <a:rPr lang="ja-JP" altLang="en-US" sz="900" kern="100" dirty="0">
                          <a:effectLst/>
                          <a:latin typeface="+mn-ea"/>
                          <a:ea typeface="+mn-ea"/>
                          <a:cs typeface="Times New Roman" panose="02020603050405020304" pitchFamily="18" charset="0"/>
                        </a:rPr>
                        <a:t>（どちらかに○）</a:t>
                      </a:r>
                      <a:endParaRPr lang="ja-JP" sz="900" kern="100" dirty="0">
                        <a:effectLst/>
                        <a:latin typeface="+mn-ea"/>
                        <a:ea typeface="+mn-ea"/>
                        <a:cs typeface="Times New Roman" panose="02020603050405020304" pitchFamily="18" charset="0"/>
                      </a:endParaRPr>
                    </a:p>
                  </a:txBody>
                  <a:tcPr marL="62865" marR="62865"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just">
                        <a:spcAft>
                          <a:spcPts val="0"/>
                        </a:spcAft>
                      </a:pPr>
                      <a:r>
                        <a:rPr lang="ja-JP" altLang="en-US" sz="1050" kern="100" dirty="0">
                          <a:effectLst/>
                          <a:latin typeface="Century" panose="02040604050505020304" pitchFamily="18" charset="0"/>
                          <a:ea typeface="ＭＳ 明朝" panose="02020609040205080304" pitchFamily="17" charset="-128"/>
                          <a:cs typeface="Times New Roman" panose="02020603050405020304" pitchFamily="18" charset="0"/>
                        </a:rPr>
                        <a:t>川崎産業振興会館</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nchorCtr="1">
                    <a:lnL w="12700" cap="flat" cmpd="sng" algn="ctr">
                      <a:solidFill>
                        <a:schemeClr val="tx1"/>
                      </a:solidFill>
                      <a:prstDash val="solid"/>
                      <a:round/>
                      <a:headEnd type="none" w="med" len="med"/>
                      <a:tailEnd type="none" w="med" len="med"/>
                    </a:lnL>
                    <a:lnB w="12700" cap="flat" cmpd="sng" algn="ctr">
                      <a:solidFill>
                        <a:schemeClr val="tx1"/>
                      </a:solidFill>
                      <a:prstDash val="dot"/>
                      <a:round/>
                      <a:headEnd type="none" w="med" len="med"/>
                      <a:tailEnd type="none" w="med" len="med"/>
                    </a:lnB>
                  </a:tcPr>
                </a:tc>
                <a:extLst>
                  <a:ext uri="{0D108BD9-81ED-4DB2-BD59-A6C34878D82A}">
                    <a16:rowId xmlns:a16="http://schemas.microsoft.com/office/drawing/2014/main" val="3019133061"/>
                  </a:ext>
                </a:extLst>
              </a:tr>
              <a:tr h="339090">
                <a:tc vMerge="1">
                  <a:txBody>
                    <a:bodyPr/>
                    <a:lstStyle/>
                    <a:p>
                      <a:endParaRPr kumimoji="1" lang="ja-JP" altLang="en-US"/>
                    </a:p>
                  </a:txBody>
                  <a:tcPr/>
                </a:tc>
                <a:tc>
                  <a:txBody>
                    <a:bodyPr/>
                    <a:lstStyle/>
                    <a:p>
                      <a:pPr algn="ctr">
                        <a:spcAft>
                          <a:spcPts val="0"/>
                        </a:spcAft>
                      </a:pPr>
                      <a:r>
                        <a:rPr lang="ja-JP" sz="1200" kern="100">
                          <a:effectLst/>
                        </a:rPr>
                        <a:t>Ｅ</a:t>
                      </a:r>
                      <a:r>
                        <a:rPr lang="en-US" sz="1200" kern="100">
                          <a:effectLst/>
                        </a:rPr>
                        <a:t>-mail</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gridSpan="3">
                  <a:txBody>
                    <a:bodyPr/>
                    <a:lstStyle/>
                    <a:p>
                      <a:pPr algn="just">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vMerge="1">
                  <a:txBody>
                    <a:bodyPr/>
                    <a:lstStyle/>
                    <a:p>
                      <a:pPr algn="just">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just">
                        <a:spcAft>
                          <a:spcPts val="0"/>
                        </a:spcAft>
                      </a:pPr>
                      <a:r>
                        <a:rPr lang="ja-JP" altLang="en-US" sz="1050" kern="100" dirty="0">
                          <a:effectLst/>
                          <a:latin typeface="Century" panose="02040604050505020304" pitchFamily="18" charset="0"/>
                          <a:ea typeface="ＭＳ 明朝" panose="02020609040205080304" pitchFamily="17" charset="-128"/>
                          <a:cs typeface="Times New Roman" panose="02020603050405020304" pitchFamily="18" charset="0"/>
                        </a:rPr>
                        <a:t>オンライン</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nchorCtr="1">
                    <a:lnL w="12700" cap="flat" cmpd="sng" algn="ctr">
                      <a:solidFill>
                        <a:schemeClr val="tx1"/>
                      </a:solidFill>
                      <a:prstDash val="solid"/>
                      <a:round/>
                      <a:headEnd type="none" w="med" len="med"/>
                      <a:tailEnd type="none" w="med" len="med"/>
                    </a:lnL>
                    <a:lnT w="12700" cap="flat" cmpd="sng" algn="ctr">
                      <a:solidFill>
                        <a:schemeClr val="tx1"/>
                      </a:solidFill>
                      <a:prstDash val="dot"/>
                      <a:round/>
                      <a:headEnd type="none" w="med" len="med"/>
                      <a:tailEnd type="none" w="med" len="med"/>
                    </a:lnT>
                  </a:tcPr>
                </a:tc>
                <a:extLst>
                  <a:ext uri="{0D108BD9-81ED-4DB2-BD59-A6C34878D82A}">
                    <a16:rowId xmlns:a16="http://schemas.microsoft.com/office/drawing/2014/main" val="4146954135"/>
                  </a:ext>
                </a:extLst>
              </a:tr>
            </a:tbl>
          </a:graphicData>
        </a:graphic>
      </p:graphicFrame>
      <p:sp>
        <p:nvSpPr>
          <p:cNvPr id="5" name="テキスト ボックス 4">
            <a:extLst>
              <a:ext uri="{FF2B5EF4-FFF2-40B4-BE49-F238E27FC236}">
                <a16:creationId xmlns:a16="http://schemas.microsoft.com/office/drawing/2014/main" id="{5DC88941-936A-43A1-962A-F620C01E0B08}"/>
              </a:ext>
            </a:extLst>
          </p:cNvPr>
          <p:cNvSpPr txBox="1"/>
          <p:nvPr/>
        </p:nvSpPr>
        <p:spPr>
          <a:xfrm>
            <a:off x="128587" y="3695701"/>
            <a:ext cx="2204450" cy="253916"/>
          </a:xfrm>
          <a:prstGeom prst="rect">
            <a:avLst/>
          </a:prstGeom>
          <a:noFill/>
        </p:spPr>
        <p:txBody>
          <a:bodyPr wrap="none" rtlCol="0">
            <a:spAutoFit/>
          </a:bodyPr>
          <a:lstStyle/>
          <a:p>
            <a:r>
              <a:rPr kumimoji="1" lang="ja-JP" altLang="en-US" sz="1050" dirty="0"/>
              <a:t>予定は変更になる場合があります</a:t>
            </a:r>
          </a:p>
        </p:txBody>
      </p:sp>
    </p:spTree>
    <p:extLst>
      <p:ext uri="{BB962C8B-B14F-4D97-AF65-F5344CB8AC3E}">
        <p14:creationId xmlns:p14="http://schemas.microsoft.com/office/powerpoint/2010/main" val="28419677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1005</Words>
  <Application>Microsoft Office PowerPoint</Application>
  <PresentationFormat>A4 210 x 297 mm</PresentationFormat>
  <Paragraphs>102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HGP創英角ﾎﾟｯﾌﾟ体</vt:lpstr>
      <vt:lpstr>游ゴシック</vt:lpstr>
      <vt:lpstr>Arial</vt:lpstr>
      <vt:lpstr>Calibri</vt:lpstr>
      <vt:lpstr>Calibri Light</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一成 新井</dc:creator>
  <cp:lastModifiedBy>新井 一成</cp:lastModifiedBy>
  <cp:revision>80</cp:revision>
  <cp:lastPrinted>2019-10-24T14:24:27Z</cp:lastPrinted>
  <dcterms:created xsi:type="dcterms:W3CDTF">2019-10-12T12:19:11Z</dcterms:created>
  <dcterms:modified xsi:type="dcterms:W3CDTF">2020-09-03T00:30:08Z</dcterms:modified>
</cp:coreProperties>
</file>