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00"/>
    <a:srgbClr val="FF9900"/>
    <a:srgbClr val="FFFFCC"/>
    <a:srgbClr val="FFFF99"/>
    <a:srgbClr val="FFFF00"/>
    <a:srgbClr val="FFFF66"/>
    <a:srgbClr val="1111FF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57" d="100"/>
          <a:sy n="57" d="100"/>
        </p:scale>
        <p:origin x="20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ink/ink1.xml><?xml version="1.0" encoding="utf-8"?>
<inkml:ink xmlns:inkml="http://www.w3.org/2003/InkML">
  <inkml:definitions/>
  <inkml:traceGroup>
    <inkml:annotationXML>
      <emma:emma xmlns:emma="http://www.w3.org/2003/04/emma" version="1.0">
        <emma:interpretation id="{A34C4373-D762-4E1B-92DD-FD4E99868D18}" emma:medium="tactile" emma:mode="ink">
          <msink:context xmlns:msink="http://schemas.microsoft.com/ink/2010/main" type="writingRegion" rotatedBoundingBox="13334,740 13349,740 13349,755 13334,755"/>
        </emma:interpretation>
      </emma:emma>
    </inkml:annotationXML>
    <inkml:traceGroup>
      <inkml:annotationXML>
        <emma:emma xmlns:emma="http://www.w3.org/2003/04/emma" version="1.0">
          <emma:interpretation id="{745132ED-3C1C-4832-A251-E507E2865FF4}" emma:medium="tactile" emma:mode="ink">
            <msink:context xmlns:msink="http://schemas.microsoft.com/ink/2010/main" type="paragraph" rotatedBoundingBox="13334,740 13349,740 13349,755 13334,7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2AFDFCE-27BB-4A82-808F-5CB8683A0713}" emma:medium="tactile" emma:mode="ink">
              <msink:context xmlns:msink="http://schemas.microsoft.com/ink/2010/main" type="line" rotatedBoundingBox="13334,740 13349,740 13349,755 13334,755"/>
            </emma:interpretation>
          </emma:emma>
        </inkml:annotationXML>
        <inkml:traceGroup>
          <inkml:annotationXML>
            <emma:emma xmlns:emma="http://www.w3.org/2003/04/emma" version="1.0">
              <emma:interpretation id="{4E3237A6-AFEA-436B-9037-22E7D97F2A00}" emma:medium="tactile" emma:mode="ink">
                <msink:context xmlns:msink="http://schemas.microsoft.com/ink/2010/main" type="inkWord" rotatedBoundingBox="13334,740 13349,740 13349,755 13334,755"/>
              </emma:interpretation>
              <emma:one-of disjunction-type="recognition" id="oneOf0">
                <emma:interpretation id="interp0" emma:lang="" emma:confidence="0">
                  <emma:literal>!</emma:literal>
                </emma:interpretation>
                <emma:interpretation id="interp1" emma:lang="" emma:confidence="0">
                  <emma:literal>も</emma:literal>
                </emma:interpretation>
                <emma:interpretation id="interp2" emma:lang="" emma:confidence="0">
                  <emma:literal>モ</emma:literal>
                </emma:interpretation>
                <emma:interpretation id="interp3" emma:lang="" emma:confidence="0">
                  <emma:literal>I</emma:literal>
                </emma:interpretation>
                <emma:interpretation id="interp4" emma:lang="" emma:confidence="0">
                  <emma:literal>.</emma:literal>
                </emma:interpretation>
              </emma:one-of>
            </emma:emma>
          </inkml:annotationXML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3" y="0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r">
              <a:defRPr sz="1200"/>
            </a:lvl1pPr>
          </a:lstStyle>
          <a:p>
            <a:fld id="{3BBBE896-401F-4CBE-BDE1-E4334467960E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7" tIns="45318" rIns="90637" bIns="453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7"/>
            <a:ext cx="5387982" cy="3884437"/>
          </a:xfrm>
          <a:prstGeom prst="rect">
            <a:avLst/>
          </a:prstGeom>
        </p:spPr>
        <p:txBody>
          <a:bodyPr vert="horz" lIns="90637" tIns="45318" rIns="90637" bIns="453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502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3" y="9371502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r">
              <a:defRPr sz="1200"/>
            </a:lvl1pPr>
          </a:lstStyle>
          <a:p>
            <a:fld id="{8C7074DA-A3D3-4961-A1F8-2EF21D161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621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074DA-A3D3-4961-A1F8-2EF21D161E6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945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074DA-A3D3-4961-A1F8-2EF21D161E6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856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0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381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72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03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658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78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067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25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89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43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44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714E9-5EA0-411A-B18C-4D8C01945907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5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39"/>
          <p:cNvSpPr/>
          <p:nvPr/>
        </p:nvSpPr>
        <p:spPr>
          <a:xfrm>
            <a:off x="73478" y="1697336"/>
            <a:ext cx="2974522" cy="842333"/>
          </a:xfrm>
          <a:prstGeom prst="rect">
            <a:avLst/>
          </a:prstGeom>
          <a:solidFill>
            <a:schemeClr val="bg1">
              <a:alpha val="45000"/>
            </a:schemeClr>
          </a:solidFill>
          <a:effectLst>
            <a:softEdge rad="50800"/>
          </a:effectLst>
        </p:spPr>
        <p:txBody>
          <a:bodyPr wrap="square">
            <a:spAutoFit/>
          </a:bodyPr>
          <a:lstStyle/>
          <a:p>
            <a:endParaRPr lang="ja-JP" altLang="en-US" sz="6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0" name="インク 19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20" name="インク 1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正方形/長方形 33"/>
          <p:cNvSpPr/>
          <p:nvPr/>
        </p:nvSpPr>
        <p:spPr>
          <a:xfrm>
            <a:off x="93829" y="8371268"/>
            <a:ext cx="3508395" cy="738664"/>
          </a:xfrm>
          <a:prstGeom prst="rect">
            <a:avLst/>
          </a:prstGeom>
          <a:ln w="12700">
            <a:solidFill>
              <a:srgbClr val="FF33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定　員： 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30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</a:t>
            </a: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　場：オンライン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(zoom)</a:t>
            </a:r>
          </a:p>
          <a:p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参加費：無料</a:t>
            </a:r>
            <a:endParaRPr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00528" y="7910674"/>
            <a:ext cx="3360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2022</a:t>
            </a:r>
            <a:r>
              <a:rPr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年</a:t>
            </a:r>
            <a:r>
              <a:rPr lang="en-US" altLang="ja-JP" dirty="0">
                <a:latin typeface="HGP明朝B" panose="02020800000000000000" pitchFamily="18" charset="-128"/>
                <a:ea typeface="HGP明朝B" panose="02020800000000000000" pitchFamily="18" charset="-128"/>
              </a:rPr>
              <a:t>4</a:t>
            </a:r>
            <a:r>
              <a:rPr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月</a:t>
            </a:r>
            <a:r>
              <a:rPr lang="en-US" altLang="ja-JP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22</a:t>
            </a:r>
            <a:r>
              <a:rPr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日（金）１５：</a:t>
            </a:r>
            <a:r>
              <a:rPr lang="en-US" altLang="ja-JP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00-</a:t>
            </a:r>
            <a:r>
              <a:rPr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１７：</a:t>
            </a:r>
            <a:r>
              <a:rPr lang="en-US" altLang="ja-JP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00</a:t>
            </a:r>
            <a:endParaRPr lang="ja-JP" altLang="en-US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99165" y="9557204"/>
            <a:ext cx="3127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FF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お申込み方法は</a:t>
            </a:r>
            <a:r>
              <a:rPr kumimoji="1" lang="ja-JP" altLang="en-US" sz="1600" b="1" dirty="0">
                <a:solidFill>
                  <a:srgbClr val="FF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裏面をご覧</a:t>
            </a:r>
            <a:r>
              <a:rPr kumimoji="1" lang="ja-JP" altLang="en-US" sz="1600" b="1" dirty="0" smtClean="0">
                <a:solidFill>
                  <a:srgbClr val="FF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endParaRPr kumimoji="1" lang="ja-JP" altLang="en-US" sz="1600" b="1" dirty="0">
              <a:solidFill>
                <a:srgbClr val="FF33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右矢印 70"/>
          <p:cNvSpPr/>
          <p:nvPr/>
        </p:nvSpPr>
        <p:spPr>
          <a:xfrm>
            <a:off x="6416535" y="9599065"/>
            <a:ext cx="360000" cy="252000"/>
          </a:xfrm>
          <a:prstGeom prst="rightArrow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3314" y="6026"/>
            <a:ext cx="6831372" cy="707334"/>
          </a:xfrm>
          <a:prstGeom prst="rect">
            <a:avLst/>
          </a:prstGeom>
          <a:solidFill>
            <a:srgbClr val="FF3300"/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bg1"/>
                </a:solidFill>
              </a:rPr>
              <a:t> 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 </a:t>
            </a:r>
            <a:r>
              <a:rPr kumimoji="1" lang="ja-JP" altLang="en-US" sz="4400" dirty="0" smtClean="0">
                <a:solidFill>
                  <a:schemeClr val="bg1"/>
                </a:solidFill>
              </a:rPr>
              <a:t>セミナー　</a:t>
            </a:r>
            <a:endParaRPr kumimoji="1" lang="ja-JP" altLang="en-US" sz="4400" dirty="0">
              <a:solidFill>
                <a:schemeClr val="bg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489957" y="5054888"/>
            <a:ext cx="1158217" cy="311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400" dirty="0" smtClean="0">
                <a:solidFill>
                  <a:srgbClr val="33333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藤原 勝法氏</a:t>
            </a:r>
            <a:r>
              <a:rPr lang="ja-JP" altLang="en-US" sz="1000" dirty="0" smtClean="0">
                <a:solidFill>
                  <a:srgbClr val="33333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lang="ja-JP" altLang="en-US" sz="1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>
            <a:off x="4009136" y="7232178"/>
            <a:ext cx="2736000" cy="0"/>
          </a:xfrm>
          <a:prstGeom prst="line">
            <a:avLst/>
          </a:prstGeom>
          <a:ln w="952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角丸四角形 14"/>
          <p:cNvSpPr/>
          <p:nvPr/>
        </p:nvSpPr>
        <p:spPr>
          <a:xfrm>
            <a:off x="3949227" y="4712331"/>
            <a:ext cx="2795909" cy="2520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講師プロフィール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878712" y="7346786"/>
            <a:ext cx="2928677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経営コンサルタント。大王製紙に入社し、</a:t>
            </a:r>
            <a:r>
              <a:rPr lang="en-US" altLang="ja-JP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M&amp;</a:t>
            </a:r>
            <a:r>
              <a:rPr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Ａ、企業買収先再建等の経験を積む。ＩＴ業界に転身するもバブル崩壊に見舞われ、ＩＰＯ直前だった会社が倒産の危機に。総額</a:t>
            </a:r>
            <a:r>
              <a:rPr lang="en-US" altLang="ja-JP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30</a:t>
            </a:r>
            <a:r>
              <a:rPr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億円の借入返済を</a:t>
            </a:r>
            <a:r>
              <a:rPr lang="en-US" altLang="ja-JP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年間ストップする銀行交渉に携わり、のちに会社はＩＰＯを達成する。</a:t>
            </a:r>
            <a:endParaRPr lang="en-US" altLang="ja-JP" sz="9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事業会社数社にて財務、総務、法務など管理部門の多様な役職を歴任。</a:t>
            </a:r>
            <a:endParaRPr lang="en-US" altLang="ja-JP" sz="9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出版書籍「銀行は、社長のどこを見ているのか？（青春出版社）」</a:t>
            </a:r>
            <a:endParaRPr lang="en-US" altLang="ja-JP" sz="9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9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81433" y="4632299"/>
            <a:ext cx="3467643" cy="3278375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50361" y="1383331"/>
            <a:ext cx="2992232" cy="915863"/>
          </a:xfrm>
          <a:prstGeom prst="rect">
            <a:avLst/>
          </a:prstGeom>
          <a:solidFill>
            <a:schemeClr val="bg1">
              <a:alpha val="45000"/>
            </a:schemeClr>
          </a:solidFill>
          <a:effectLst>
            <a:softEdge rad="50800"/>
          </a:effectLst>
        </p:spPr>
        <p:txBody>
          <a:bodyPr wrap="square">
            <a:spAutoFit/>
          </a:bodyPr>
          <a:lstStyle/>
          <a:p>
            <a:endParaRPr lang="ja-JP" altLang="en-US" sz="6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80999" y="4828171"/>
            <a:ext cx="3171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FF0000"/>
                </a:solidFill>
              </a:rPr>
              <a:t>●中小企業が置かれている環境について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85775" y="5689685"/>
            <a:ext cx="27739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その理由と訪問するタイミング</a:t>
            </a:r>
            <a:endParaRPr kumimoji="1" lang="ja-JP" altLang="en-US" sz="1200" b="1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25377" y="5100284"/>
            <a:ext cx="3171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本当の危機はコロナ禍後にやってくる</a:t>
            </a:r>
            <a:endParaRPr kumimoji="1" lang="ja-JP" altLang="en-US" sz="1200" b="1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76926" y="5405165"/>
            <a:ext cx="3171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FF0000"/>
                </a:solidFill>
              </a:rPr>
              <a:t>●社長は銀行へ足しげく通うべき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25376" y="6295362"/>
            <a:ext cx="3171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都合の悪い話ほど話しておく</a:t>
            </a:r>
            <a:endParaRPr kumimoji="1" lang="ja-JP" altLang="en-US" sz="1400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76925" y="6607764"/>
            <a:ext cx="32252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FF0000"/>
                </a:solidFill>
              </a:rPr>
              <a:t>●いくつの銀行と取引すべきか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76925" y="5987145"/>
            <a:ext cx="27739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FF0000"/>
                </a:solidFill>
              </a:rPr>
              <a:t>●銀行との信用の積み重ね方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25" y="731410"/>
            <a:ext cx="6858000" cy="2477682"/>
          </a:xfrm>
          <a:prstGeom prst="rect">
            <a:avLst/>
          </a:prstGeom>
        </p:spPr>
      </p:pic>
      <p:sp>
        <p:nvSpPr>
          <p:cNvPr id="4" name="円/楕円 3"/>
          <p:cNvSpPr/>
          <p:nvPr/>
        </p:nvSpPr>
        <p:spPr>
          <a:xfrm>
            <a:off x="5497811" y="72615"/>
            <a:ext cx="1098724" cy="11146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40934" y="1578594"/>
            <a:ext cx="658826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銀行は、社長のどこを見ているのか？</a:t>
            </a:r>
            <a:endParaRPr lang="en-US" altLang="ja-JP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テキスト ボックス 36"/>
          <p:cNvSpPr txBox="1"/>
          <p:nvPr/>
        </p:nvSpPr>
        <p:spPr>
          <a:xfrm>
            <a:off x="5497811" y="337252"/>
            <a:ext cx="1086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参加費</a:t>
            </a:r>
            <a:endParaRPr lang="en-US" altLang="ja-JP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無料</a:t>
            </a:r>
            <a:endParaRPr kumimoji="1" lang="ja-JP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6925" y="3385747"/>
            <a:ext cx="6207696" cy="1200329"/>
          </a:xfrm>
          <a:prstGeom prst="rect">
            <a:avLst/>
          </a:prstGeom>
          <a:ln w="381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中小企業で財務本部長などを経験し、特にリスケジュール（返済猶予）交渉など銀行折衝の経験が豊富な講師に、コロナ</a:t>
            </a:r>
            <a:r>
              <a:rPr kumimoji="1" lang="ja-JP" altLang="en-US" dirty="0"/>
              <a:t>禍後の危機を乗り越える</a:t>
            </a:r>
            <a:r>
              <a:rPr kumimoji="1" lang="ja-JP" altLang="en-US" dirty="0" smtClean="0"/>
              <a:t>ための銀行との付き合い方を解説頂きます。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5376" y="6896250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/>
              <a:t>メインバンクとは</a:t>
            </a:r>
            <a:endParaRPr kumimoji="1" lang="ja-JP" altLang="en-US" sz="1200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1188" y="7126463"/>
            <a:ext cx="2339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FF0000"/>
                </a:solidFill>
              </a:rPr>
              <a:t>●月次決算をおこなうポイント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-161240" y="887167"/>
            <a:ext cx="4018532" cy="461665"/>
          </a:xfrm>
          <a:prstGeom prst="rect">
            <a:avLst/>
          </a:prstGeom>
          <a:solidFill>
            <a:schemeClr val="bg1">
              <a:alpha val="45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~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強い会社を作る極意～</a:t>
            </a: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5376" y="7389891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/>
              <a:t>月次決算のメリット</a:t>
            </a:r>
            <a:endParaRPr kumimoji="1" lang="ja-JP" altLang="en-US" sz="1200" b="1" dirty="0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 rotWithShape="1">
          <a:blip r:embed="rId5"/>
          <a:srcRect l="9683" r="10527" b="22590"/>
          <a:stretch/>
        </p:blipFill>
        <p:spPr>
          <a:xfrm>
            <a:off x="3772312" y="5021580"/>
            <a:ext cx="1642535" cy="1586012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4089567" y="6647403"/>
            <a:ext cx="25069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株式会社</a:t>
            </a:r>
            <a:r>
              <a:rPr kumimoji="1" lang="en-US" altLang="ja-JP" sz="1600" dirty="0" smtClean="0"/>
              <a:t>nori-management</a:t>
            </a:r>
          </a:p>
          <a:p>
            <a:r>
              <a:rPr kumimoji="1" lang="ja-JP" altLang="en-US" sz="1600" dirty="0"/>
              <a:t>代表取締役</a:t>
            </a:r>
          </a:p>
        </p:txBody>
      </p:sp>
    </p:spTree>
    <p:extLst>
      <p:ext uri="{BB962C8B-B14F-4D97-AF65-F5344CB8AC3E}">
        <p14:creationId xmlns:p14="http://schemas.microsoft.com/office/powerpoint/2010/main" val="211669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>
            <a:extLst>
              <a:ext uri="{FF2B5EF4-FFF2-40B4-BE49-F238E27FC236}">
                <a16:creationId xmlns="" xmlns:a16="http://schemas.microsoft.com/office/drawing/2014/main" id="{4EB747D1-8F6F-4E26-81C4-DFD6B059B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996" y="4194336"/>
            <a:ext cx="5821554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お</a:t>
            </a:r>
            <a:r>
              <a:rPr kumimoji="0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申込方法</a:t>
            </a: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】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kumimoji="0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Ｅ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-mail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または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FAX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でお申込ください。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lvl="0" defTabSz="914400"/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※ 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必要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事項をご記入の上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ＦＡＸ</a:t>
            </a:r>
            <a:r>
              <a:rPr lang="ja-JP" altLang="en-US" sz="1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０４４－５４８－４１</a:t>
            </a:r>
            <a:r>
              <a:rPr lang="en-US" altLang="ja-JP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51</a:t>
            </a:r>
            <a:r>
              <a:rPr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defTabSz="914400"/>
            <a:r>
              <a: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もしく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は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、住所・氏名・業種・連絡先・セミナー表題を明記のうえ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defTabSz="914400"/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 Ｅ</a:t>
            </a: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-mail</a:t>
            </a:r>
            <a:r>
              <a:rPr kumimoji="0" lang="ja-JP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（</a:t>
            </a:r>
            <a:r>
              <a:rPr kumimoji="0" lang="en-US" altLang="ja-JP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jinzai@kawasaki-net.ne.jp</a:t>
            </a:r>
            <a:r>
              <a:rPr kumimoji="0" lang="ja-JP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）</a:t>
            </a:r>
            <a:endParaRPr kumimoji="0" lang="en-US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に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お送り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ください。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※ 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定員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超過によりご参加いただけない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場合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のみ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ご連絡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いたします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。</a:t>
            </a:r>
            <a:endParaRPr kumimoji="0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lvl="0" defTabSz="914400"/>
            <a:r>
              <a:rPr lang="en-US" altLang="ja-JP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※ 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お申し込み後、１週間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して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も連絡がない場合はお手数ですが担当者まで</a:t>
            </a:r>
            <a:endParaRPr lang="en-US" altLang="ja-JP" sz="1400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defTabSz="914400"/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ご連絡ください。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32EDD704-B232-42D9-B60E-7C550B66B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50" y="5272088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8A784BB8-F84D-4C17-A697-DF4048FFE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50" y="7475538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3" name="表 2">
            <a:extLst>
              <a:ext uri="{FF2B5EF4-FFF2-40B4-BE49-F238E27FC236}">
                <a16:creationId xmlns="" xmlns:a16="http://schemas.microsoft.com/office/drawing/2014/main" id="{402226AE-00B0-4FAA-ABDE-CE6278D25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603863"/>
              </p:ext>
            </p:extLst>
          </p:nvPr>
        </p:nvGraphicFramePr>
        <p:xfrm>
          <a:off x="483996" y="1151538"/>
          <a:ext cx="5621226" cy="270891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252889">
                  <a:extLst>
                    <a:ext uri="{9D8B030D-6E8A-4147-A177-3AD203B41FA5}">
                      <a16:colId xmlns="" xmlns:a16="http://schemas.microsoft.com/office/drawing/2014/main" val="3207036739"/>
                    </a:ext>
                  </a:extLst>
                </a:gridCol>
                <a:gridCol w="1116593">
                  <a:extLst>
                    <a:ext uri="{9D8B030D-6E8A-4147-A177-3AD203B41FA5}">
                      <a16:colId xmlns="" xmlns:a16="http://schemas.microsoft.com/office/drawing/2014/main" val="35580315"/>
                    </a:ext>
                  </a:extLst>
                </a:gridCol>
                <a:gridCol w="3251744">
                  <a:extLst>
                    <a:ext uri="{9D8B030D-6E8A-4147-A177-3AD203B41FA5}">
                      <a16:colId xmlns="" xmlns:a16="http://schemas.microsoft.com/office/drawing/2014/main" val="1664161552"/>
                    </a:ext>
                  </a:extLst>
                </a:gridCol>
              </a:tblGrid>
              <a:tr h="544268">
                <a:tc>
                  <a:txBody>
                    <a:bodyPr/>
                    <a:lstStyle/>
                    <a:p>
                      <a:pPr marL="0" marR="14732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kern="0" baseline="0" dirty="0" smtClean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住所</a:t>
                      </a:r>
                      <a:endParaRPr lang="en-US" altLang="ja-JP" sz="2000" kern="0" baseline="0" dirty="0" smtClean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14732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00" kern="0" baseline="0" dirty="0" smtClean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14732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sz="900" kern="0" baseline="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R="147320" algn="ctr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R="147320" algn="ctr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988739099"/>
                  </a:ext>
                </a:extLst>
              </a:tr>
              <a:tr h="583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0" baseline="0" dirty="0" smtClean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氏名</a:t>
                      </a:r>
                      <a:endParaRPr lang="ja-JP" sz="2000" kern="0" baseline="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0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 </a:t>
                      </a:r>
                      <a:r>
                        <a:rPr lang="en-US" altLang="ja-JP" sz="1050" kern="100" dirty="0" smtClean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 </a:t>
                      </a:r>
                      <a:endParaRPr lang="ja-JP" altLang="ja-JP" sz="1050" kern="100" dirty="0" smtClean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885653765"/>
                  </a:ext>
                </a:extLst>
              </a:tr>
              <a:tr h="522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業種</a:t>
                      </a:r>
                      <a:endParaRPr lang="en-US" altLang="ja-JP" sz="1800" kern="100" dirty="0" smtClean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（なるべく具体的に）</a:t>
                      </a:r>
                      <a:endParaRPr lang="ja-JP" sz="800" kern="10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/>
                </a:tc>
                <a:extLst>
                  <a:ext uri="{0D108BD9-81ED-4DB2-BD59-A6C34878D82A}">
                    <a16:rowId xmlns="" xmlns:a16="http://schemas.microsoft.com/office/drawing/2014/main" val="3704503495"/>
                  </a:ext>
                </a:extLst>
              </a:tr>
              <a:tr h="53178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0" baseline="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連絡先</a:t>
                      </a:r>
                      <a:endParaRPr lang="ja-JP" sz="2000" kern="0" baseline="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電　　話</a:t>
                      </a:r>
                      <a:endParaRPr lang="ja-JP" sz="1400" kern="10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214592020"/>
                  </a:ext>
                </a:extLst>
              </a:tr>
              <a:tr h="5268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Ｅ</a:t>
                      </a:r>
                      <a:r>
                        <a:rPr lang="en-US" sz="1400" kern="10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-</a:t>
                      </a:r>
                      <a:r>
                        <a:rPr lang="en-US" sz="1400" kern="100" dirty="0" smtClean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mail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（必須）</a:t>
                      </a:r>
                      <a:endParaRPr lang="ja-JP" sz="1400" kern="10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4137238537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="" xmlns:a16="http://schemas.microsoft.com/office/drawing/2014/main" id="{A2AA7E79-1A07-4C0F-8FC4-BCBA6B020E9B}"/>
              </a:ext>
            </a:extLst>
          </p:cNvPr>
          <p:cNvSpPr/>
          <p:nvPr/>
        </p:nvSpPr>
        <p:spPr>
          <a:xfrm>
            <a:off x="483996" y="269113"/>
            <a:ext cx="615387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15570" algn="ctr">
              <a:spcAft>
                <a:spcPts val="0"/>
              </a:spcAft>
            </a:pPr>
            <a:r>
              <a:rPr lang="ja-JP" altLang="en-US" sz="24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「銀行は、社長のどこを見ているのか？」</a:t>
            </a:r>
            <a:r>
              <a:rPr lang="en-US" altLang="ja-JP" sz="24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</a:p>
          <a:p>
            <a:pPr marR="115570" algn="ctr">
              <a:spcAft>
                <a:spcPts val="0"/>
              </a:spcAft>
            </a:pPr>
            <a:r>
              <a:rPr lang="ja-JP" altLang="ja-JP" sz="28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参加</a:t>
            </a:r>
            <a:r>
              <a:rPr lang="ja-JP" altLang="ja-JP" sz="2800" kern="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申込書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0" y="9147356"/>
            <a:ext cx="6876000" cy="758644"/>
          </a:xfrm>
          <a:prstGeom prst="rect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主</a:t>
            </a:r>
            <a:r>
              <a:rPr kumimoji="1" lang="ja-JP" altLang="en-US" sz="2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催</a:t>
            </a:r>
            <a:r>
              <a:rPr kumimoji="1" lang="en-US" altLang="ja-JP" sz="2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kumimoji="1" lang="ja-JP" altLang="en-US" sz="2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公益財団法人川崎市産業振興財団  </a:t>
            </a:r>
            <a:endParaRPr kumimoji="1" lang="ja-JP" altLang="en-US" sz="2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="" xmlns:a16="http://schemas.microsoft.com/office/drawing/2014/main" id="{45769704-E032-436A-B81C-5484828CA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872" y="6806113"/>
            <a:ext cx="5821554" cy="116020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お申込・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お問合せ</a:t>
            </a:r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】</a:t>
            </a:r>
            <a:endParaRPr kumimoji="0" lang="en-US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公益</a:t>
            </a:r>
            <a:r>
              <a:rPr kumimoji="0" lang="ja-JP" altLang="ja-JP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財団法人川崎市産業振興</a:t>
            </a:r>
            <a:r>
              <a:rPr kumimoji="0" lang="ja-JP" altLang="ja-JP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財団</a:t>
            </a: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（</a:t>
            </a: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川崎市</a:t>
            </a: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幸区堀川町６６番地</a:t>
            </a: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２</a:t>
            </a: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0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川</a:t>
            </a: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崎市</a:t>
            </a: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産業振興</a:t>
            </a: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会館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７</a:t>
            </a: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階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）</a:t>
            </a:r>
            <a:endParaRPr kumimoji="0" lang="ja-JP" altLang="ja-JP" sz="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電　話：</a:t>
            </a:r>
            <a:r>
              <a:rPr kumimoji="0" lang="en-US" altLang="ja-JP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044</a:t>
            </a:r>
            <a:r>
              <a:rPr kumimoji="0" lang="ja-JP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－</a:t>
            </a: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548-4141</a:t>
            </a:r>
            <a:r>
              <a:rPr kumimoji="0" lang="ja-JP" alt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 ＦＡＸ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044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－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548-4151</a:t>
            </a:r>
            <a:endParaRPr kumimoji="0" lang="en-US" altLang="ja-JP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担当者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井出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746" y="6317994"/>
            <a:ext cx="2537122" cy="2521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93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4243</TotalTime>
  <Words>292</Words>
  <Application>Microsoft Office PowerPoint</Application>
  <PresentationFormat>A4 210 x 297 mm</PresentationFormat>
  <Paragraphs>58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7" baseType="lpstr">
      <vt:lpstr>HGPｺﾞｼｯｸE</vt:lpstr>
      <vt:lpstr>HGPｺﾞｼｯｸM</vt:lpstr>
      <vt:lpstr>HGP明朝B</vt:lpstr>
      <vt:lpstr>HGSｺﾞｼｯｸM</vt:lpstr>
      <vt:lpstr>HG丸ｺﾞｼｯｸM-PRO</vt:lpstr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Morisaki</cp:lastModifiedBy>
  <cp:revision>148</cp:revision>
  <cp:lastPrinted>2022-03-07T01:47:22Z</cp:lastPrinted>
  <dcterms:created xsi:type="dcterms:W3CDTF">2017-06-05T12:05:33Z</dcterms:created>
  <dcterms:modified xsi:type="dcterms:W3CDTF">2022-03-07T01:47:57Z</dcterms:modified>
</cp:coreProperties>
</file>